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86" r:id="rId6"/>
    <p:sldId id="282" r:id="rId7"/>
    <p:sldId id="283" r:id="rId8"/>
    <p:sldId id="284" r:id="rId9"/>
    <p:sldId id="259" r:id="rId10"/>
    <p:sldId id="260" r:id="rId11"/>
    <p:sldId id="261" r:id="rId12"/>
    <p:sldId id="277" r:id="rId13"/>
    <p:sldId id="271" r:id="rId14"/>
    <p:sldId id="278" r:id="rId15"/>
    <p:sldId id="280" r:id="rId16"/>
    <p:sldId id="279" r:id="rId17"/>
    <p:sldId id="281" r:id="rId18"/>
    <p:sldId id="262" r:id="rId19"/>
    <p:sldId id="285" r:id="rId20"/>
    <p:sldId id="264" r:id="rId21"/>
    <p:sldId id="263" r:id="rId22"/>
    <p:sldId id="270" r:id="rId23"/>
    <p:sldId id="265" r:id="rId24"/>
    <p:sldId id="273" r:id="rId25"/>
    <p:sldId id="266" r:id="rId26"/>
    <p:sldId id="276" r:id="rId27"/>
    <p:sldId id="274" r:id="rId28"/>
    <p:sldId id="268" r:id="rId29"/>
    <p:sldId id="275" r:id="rId30"/>
    <p:sldId id="26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429BC4-2843-410C-81B4-9AEBB177B6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CA643C6-A52F-45B6-8211-A31C67746C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AE5EEBC-3AF2-4B01-A675-9BA80B91815F}"/>
              </a:ext>
            </a:extLst>
          </p:cNvPr>
          <p:cNvSpPr>
            <a:spLocks noGrp="1"/>
          </p:cNvSpPr>
          <p:nvPr>
            <p:ph type="dt" sz="half" idx="10"/>
          </p:nvPr>
        </p:nvSpPr>
        <p:spPr/>
        <p:txBody>
          <a:bodyPr/>
          <a:lstStyle/>
          <a:p>
            <a:fld id="{34E4A375-4013-4A4B-B792-E782D10394D1}" type="datetimeFigureOut">
              <a:rPr lang="en-US" smtClean="0"/>
              <a:t>3/29/2019</a:t>
            </a:fld>
            <a:endParaRPr lang="en-US"/>
          </a:p>
        </p:txBody>
      </p:sp>
      <p:sp>
        <p:nvSpPr>
          <p:cNvPr id="5" name="Footer Placeholder 4">
            <a:extLst>
              <a:ext uri="{FF2B5EF4-FFF2-40B4-BE49-F238E27FC236}">
                <a16:creationId xmlns="" xmlns:a16="http://schemas.microsoft.com/office/drawing/2014/main" id="{6F5CF8D0-9F18-40E5-89D1-8EA027C87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5947F32-FAA1-4006-A490-F39841EEEF86}"/>
              </a:ext>
            </a:extLst>
          </p:cNvPr>
          <p:cNvSpPr>
            <a:spLocks noGrp="1"/>
          </p:cNvSpPr>
          <p:nvPr>
            <p:ph type="sldNum" sz="quarter" idx="12"/>
          </p:nvPr>
        </p:nvSpPr>
        <p:spPr/>
        <p:txBody>
          <a:bodyPr/>
          <a:lstStyle/>
          <a:p>
            <a:fld id="{B77FDA0C-066A-42D7-A18E-A936A0F9F91F}" type="slidenum">
              <a:rPr lang="en-US" smtClean="0"/>
              <a:t>‹#›</a:t>
            </a:fld>
            <a:endParaRPr lang="en-US"/>
          </a:p>
        </p:txBody>
      </p:sp>
    </p:spTree>
    <p:extLst>
      <p:ext uri="{BB962C8B-B14F-4D97-AF65-F5344CB8AC3E}">
        <p14:creationId xmlns:p14="http://schemas.microsoft.com/office/powerpoint/2010/main" val="362770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F93A1-842F-4D55-B5F6-2D747F807D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C4030FC-2105-4BCF-960F-3AAC6D54069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95035BC-9680-4ABB-9228-C1659CA155B6}"/>
              </a:ext>
            </a:extLst>
          </p:cNvPr>
          <p:cNvSpPr>
            <a:spLocks noGrp="1"/>
          </p:cNvSpPr>
          <p:nvPr>
            <p:ph type="dt" sz="half" idx="10"/>
          </p:nvPr>
        </p:nvSpPr>
        <p:spPr/>
        <p:txBody>
          <a:bodyPr/>
          <a:lstStyle/>
          <a:p>
            <a:fld id="{34E4A375-4013-4A4B-B792-E782D10394D1}" type="datetimeFigureOut">
              <a:rPr lang="en-US" smtClean="0"/>
              <a:t>3/29/2019</a:t>
            </a:fld>
            <a:endParaRPr lang="en-US"/>
          </a:p>
        </p:txBody>
      </p:sp>
      <p:sp>
        <p:nvSpPr>
          <p:cNvPr id="5" name="Footer Placeholder 4">
            <a:extLst>
              <a:ext uri="{FF2B5EF4-FFF2-40B4-BE49-F238E27FC236}">
                <a16:creationId xmlns="" xmlns:a16="http://schemas.microsoft.com/office/drawing/2014/main" id="{F05822BF-F9B2-4B2A-96D1-44AA3392C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D1593C7-4FD1-4DA8-B970-C6727B6B4383}"/>
              </a:ext>
            </a:extLst>
          </p:cNvPr>
          <p:cNvSpPr>
            <a:spLocks noGrp="1"/>
          </p:cNvSpPr>
          <p:nvPr>
            <p:ph type="sldNum" sz="quarter" idx="12"/>
          </p:nvPr>
        </p:nvSpPr>
        <p:spPr/>
        <p:txBody>
          <a:bodyPr/>
          <a:lstStyle/>
          <a:p>
            <a:fld id="{B77FDA0C-066A-42D7-A18E-A936A0F9F91F}" type="slidenum">
              <a:rPr lang="en-US" smtClean="0"/>
              <a:t>‹#›</a:t>
            </a:fld>
            <a:endParaRPr lang="en-US"/>
          </a:p>
        </p:txBody>
      </p:sp>
    </p:spTree>
    <p:extLst>
      <p:ext uri="{BB962C8B-B14F-4D97-AF65-F5344CB8AC3E}">
        <p14:creationId xmlns:p14="http://schemas.microsoft.com/office/powerpoint/2010/main" val="1164193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01E1F51-888D-4396-844A-4DD319A90F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9DC1A52-C62B-4B70-9C62-4F275C76E9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369B370-B0AE-49CB-9494-A14B4C25EB43}"/>
              </a:ext>
            </a:extLst>
          </p:cNvPr>
          <p:cNvSpPr>
            <a:spLocks noGrp="1"/>
          </p:cNvSpPr>
          <p:nvPr>
            <p:ph type="dt" sz="half" idx="10"/>
          </p:nvPr>
        </p:nvSpPr>
        <p:spPr/>
        <p:txBody>
          <a:bodyPr/>
          <a:lstStyle/>
          <a:p>
            <a:fld id="{34E4A375-4013-4A4B-B792-E782D10394D1}" type="datetimeFigureOut">
              <a:rPr lang="en-US" smtClean="0"/>
              <a:t>3/29/2019</a:t>
            </a:fld>
            <a:endParaRPr lang="en-US"/>
          </a:p>
        </p:txBody>
      </p:sp>
      <p:sp>
        <p:nvSpPr>
          <p:cNvPr id="5" name="Footer Placeholder 4">
            <a:extLst>
              <a:ext uri="{FF2B5EF4-FFF2-40B4-BE49-F238E27FC236}">
                <a16:creationId xmlns="" xmlns:a16="http://schemas.microsoft.com/office/drawing/2014/main" id="{EFFF8927-9FD6-429D-BFC3-43ADDB88D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FFD79BC-2690-40D3-87B3-9424872FE11C}"/>
              </a:ext>
            </a:extLst>
          </p:cNvPr>
          <p:cNvSpPr>
            <a:spLocks noGrp="1"/>
          </p:cNvSpPr>
          <p:nvPr>
            <p:ph type="sldNum" sz="quarter" idx="12"/>
          </p:nvPr>
        </p:nvSpPr>
        <p:spPr/>
        <p:txBody>
          <a:bodyPr/>
          <a:lstStyle/>
          <a:p>
            <a:fld id="{B77FDA0C-066A-42D7-A18E-A936A0F9F91F}" type="slidenum">
              <a:rPr lang="en-US" smtClean="0"/>
              <a:t>‹#›</a:t>
            </a:fld>
            <a:endParaRPr lang="en-US"/>
          </a:p>
        </p:txBody>
      </p:sp>
    </p:spTree>
    <p:extLst>
      <p:ext uri="{BB962C8B-B14F-4D97-AF65-F5344CB8AC3E}">
        <p14:creationId xmlns:p14="http://schemas.microsoft.com/office/powerpoint/2010/main" val="245802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DDA6A8-D10D-422E-A258-20ABE58CDF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82705B2-4F2C-4DD8-945F-4AA11F8986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3FE6EE6-5793-4612-A2FE-444C56BFBC72}"/>
              </a:ext>
            </a:extLst>
          </p:cNvPr>
          <p:cNvSpPr>
            <a:spLocks noGrp="1"/>
          </p:cNvSpPr>
          <p:nvPr>
            <p:ph type="dt" sz="half" idx="10"/>
          </p:nvPr>
        </p:nvSpPr>
        <p:spPr/>
        <p:txBody>
          <a:bodyPr/>
          <a:lstStyle/>
          <a:p>
            <a:fld id="{34E4A375-4013-4A4B-B792-E782D10394D1}" type="datetimeFigureOut">
              <a:rPr lang="en-US" smtClean="0"/>
              <a:t>3/29/2019</a:t>
            </a:fld>
            <a:endParaRPr lang="en-US"/>
          </a:p>
        </p:txBody>
      </p:sp>
      <p:sp>
        <p:nvSpPr>
          <p:cNvPr id="5" name="Footer Placeholder 4">
            <a:extLst>
              <a:ext uri="{FF2B5EF4-FFF2-40B4-BE49-F238E27FC236}">
                <a16:creationId xmlns="" xmlns:a16="http://schemas.microsoft.com/office/drawing/2014/main" id="{C912DA1D-9E2B-4EE7-8799-7DE89DFD6A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1209299-1A28-4E96-BA79-6D34A855FB82}"/>
              </a:ext>
            </a:extLst>
          </p:cNvPr>
          <p:cNvSpPr>
            <a:spLocks noGrp="1"/>
          </p:cNvSpPr>
          <p:nvPr>
            <p:ph type="sldNum" sz="quarter" idx="12"/>
          </p:nvPr>
        </p:nvSpPr>
        <p:spPr/>
        <p:txBody>
          <a:bodyPr/>
          <a:lstStyle/>
          <a:p>
            <a:fld id="{B77FDA0C-066A-42D7-A18E-A936A0F9F91F}" type="slidenum">
              <a:rPr lang="en-US" smtClean="0"/>
              <a:t>‹#›</a:t>
            </a:fld>
            <a:endParaRPr lang="en-US"/>
          </a:p>
        </p:txBody>
      </p:sp>
    </p:spTree>
    <p:extLst>
      <p:ext uri="{BB962C8B-B14F-4D97-AF65-F5344CB8AC3E}">
        <p14:creationId xmlns:p14="http://schemas.microsoft.com/office/powerpoint/2010/main" val="254296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C5567A-E805-4106-B73C-85505BFB13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F1EE01B-3C19-4A2F-B5A9-7068D00F3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A77AED8F-7014-4209-8BE7-73A41017B57D}"/>
              </a:ext>
            </a:extLst>
          </p:cNvPr>
          <p:cNvSpPr>
            <a:spLocks noGrp="1"/>
          </p:cNvSpPr>
          <p:nvPr>
            <p:ph type="dt" sz="half" idx="10"/>
          </p:nvPr>
        </p:nvSpPr>
        <p:spPr/>
        <p:txBody>
          <a:bodyPr/>
          <a:lstStyle/>
          <a:p>
            <a:fld id="{34E4A375-4013-4A4B-B792-E782D10394D1}" type="datetimeFigureOut">
              <a:rPr lang="en-US" smtClean="0"/>
              <a:t>3/29/2019</a:t>
            </a:fld>
            <a:endParaRPr lang="en-US"/>
          </a:p>
        </p:txBody>
      </p:sp>
      <p:sp>
        <p:nvSpPr>
          <p:cNvPr id="5" name="Footer Placeholder 4">
            <a:extLst>
              <a:ext uri="{FF2B5EF4-FFF2-40B4-BE49-F238E27FC236}">
                <a16:creationId xmlns="" xmlns:a16="http://schemas.microsoft.com/office/drawing/2014/main" id="{2FD704C0-2580-404F-A5AA-B1BAD856B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10DE753-F760-48DF-9B20-9856BBE43D2C}"/>
              </a:ext>
            </a:extLst>
          </p:cNvPr>
          <p:cNvSpPr>
            <a:spLocks noGrp="1"/>
          </p:cNvSpPr>
          <p:nvPr>
            <p:ph type="sldNum" sz="quarter" idx="12"/>
          </p:nvPr>
        </p:nvSpPr>
        <p:spPr/>
        <p:txBody>
          <a:bodyPr/>
          <a:lstStyle/>
          <a:p>
            <a:fld id="{B77FDA0C-066A-42D7-A18E-A936A0F9F91F}" type="slidenum">
              <a:rPr lang="en-US" smtClean="0"/>
              <a:t>‹#›</a:t>
            </a:fld>
            <a:endParaRPr lang="en-US"/>
          </a:p>
        </p:txBody>
      </p:sp>
    </p:spTree>
    <p:extLst>
      <p:ext uri="{BB962C8B-B14F-4D97-AF65-F5344CB8AC3E}">
        <p14:creationId xmlns:p14="http://schemas.microsoft.com/office/powerpoint/2010/main" val="1246402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E44887-AC60-4245-AF9D-E1FFCE8B34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21DCAD7-640E-47CA-A685-359C593BE95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9AA025D-C992-4FDA-A87F-05E5B49D20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F1DCBDA-9873-48C4-976C-14E3650FC25F}"/>
              </a:ext>
            </a:extLst>
          </p:cNvPr>
          <p:cNvSpPr>
            <a:spLocks noGrp="1"/>
          </p:cNvSpPr>
          <p:nvPr>
            <p:ph type="dt" sz="half" idx="10"/>
          </p:nvPr>
        </p:nvSpPr>
        <p:spPr/>
        <p:txBody>
          <a:bodyPr/>
          <a:lstStyle/>
          <a:p>
            <a:fld id="{34E4A375-4013-4A4B-B792-E782D10394D1}" type="datetimeFigureOut">
              <a:rPr lang="en-US" smtClean="0"/>
              <a:t>3/29/2019</a:t>
            </a:fld>
            <a:endParaRPr lang="en-US"/>
          </a:p>
        </p:txBody>
      </p:sp>
      <p:sp>
        <p:nvSpPr>
          <p:cNvPr id="6" name="Footer Placeholder 5">
            <a:extLst>
              <a:ext uri="{FF2B5EF4-FFF2-40B4-BE49-F238E27FC236}">
                <a16:creationId xmlns="" xmlns:a16="http://schemas.microsoft.com/office/drawing/2014/main" id="{5AC65100-0DB0-4876-808F-F60BC17DBA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048C6F9-3567-4045-A8DC-C3FD09763FFC}"/>
              </a:ext>
            </a:extLst>
          </p:cNvPr>
          <p:cNvSpPr>
            <a:spLocks noGrp="1"/>
          </p:cNvSpPr>
          <p:nvPr>
            <p:ph type="sldNum" sz="quarter" idx="12"/>
          </p:nvPr>
        </p:nvSpPr>
        <p:spPr/>
        <p:txBody>
          <a:bodyPr/>
          <a:lstStyle/>
          <a:p>
            <a:fld id="{B77FDA0C-066A-42D7-A18E-A936A0F9F91F}" type="slidenum">
              <a:rPr lang="en-US" smtClean="0"/>
              <a:t>‹#›</a:t>
            </a:fld>
            <a:endParaRPr lang="en-US"/>
          </a:p>
        </p:txBody>
      </p:sp>
    </p:spTree>
    <p:extLst>
      <p:ext uri="{BB962C8B-B14F-4D97-AF65-F5344CB8AC3E}">
        <p14:creationId xmlns:p14="http://schemas.microsoft.com/office/powerpoint/2010/main" val="236687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86EDF7-7577-4C79-9BC6-2355A6E4B7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EF40E81-75BC-4AEF-BBDC-5A76F42FDF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9EB3C02-9965-413E-9722-6399FD005F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FB57C55-F013-41AA-A4D4-8064222005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065CE641-653F-49A6-9304-6FC53F2F14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2F7D101-9033-415B-A4F8-D2DAC9537FBB}"/>
              </a:ext>
            </a:extLst>
          </p:cNvPr>
          <p:cNvSpPr>
            <a:spLocks noGrp="1"/>
          </p:cNvSpPr>
          <p:nvPr>
            <p:ph type="dt" sz="half" idx="10"/>
          </p:nvPr>
        </p:nvSpPr>
        <p:spPr/>
        <p:txBody>
          <a:bodyPr/>
          <a:lstStyle/>
          <a:p>
            <a:fld id="{34E4A375-4013-4A4B-B792-E782D10394D1}" type="datetimeFigureOut">
              <a:rPr lang="en-US" smtClean="0"/>
              <a:t>3/29/2019</a:t>
            </a:fld>
            <a:endParaRPr lang="en-US"/>
          </a:p>
        </p:txBody>
      </p:sp>
      <p:sp>
        <p:nvSpPr>
          <p:cNvPr id="8" name="Footer Placeholder 7">
            <a:extLst>
              <a:ext uri="{FF2B5EF4-FFF2-40B4-BE49-F238E27FC236}">
                <a16:creationId xmlns="" xmlns:a16="http://schemas.microsoft.com/office/drawing/2014/main" id="{70944B6C-9082-48FE-A416-3F07F0884E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71924DBD-C460-4DAD-91B5-D92EF0288197}"/>
              </a:ext>
            </a:extLst>
          </p:cNvPr>
          <p:cNvSpPr>
            <a:spLocks noGrp="1"/>
          </p:cNvSpPr>
          <p:nvPr>
            <p:ph type="sldNum" sz="quarter" idx="12"/>
          </p:nvPr>
        </p:nvSpPr>
        <p:spPr/>
        <p:txBody>
          <a:bodyPr/>
          <a:lstStyle/>
          <a:p>
            <a:fld id="{B77FDA0C-066A-42D7-A18E-A936A0F9F91F}" type="slidenum">
              <a:rPr lang="en-US" smtClean="0"/>
              <a:t>‹#›</a:t>
            </a:fld>
            <a:endParaRPr lang="en-US"/>
          </a:p>
        </p:txBody>
      </p:sp>
    </p:spTree>
    <p:extLst>
      <p:ext uri="{BB962C8B-B14F-4D97-AF65-F5344CB8AC3E}">
        <p14:creationId xmlns:p14="http://schemas.microsoft.com/office/powerpoint/2010/main" val="333654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24570C-E633-4FD8-B7F0-55335013DD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FEC6CC5-A9CC-47A3-A262-BFEE8D9E0EF1}"/>
              </a:ext>
            </a:extLst>
          </p:cNvPr>
          <p:cNvSpPr>
            <a:spLocks noGrp="1"/>
          </p:cNvSpPr>
          <p:nvPr>
            <p:ph type="dt" sz="half" idx="10"/>
          </p:nvPr>
        </p:nvSpPr>
        <p:spPr/>
        <p:txBody>
          <a:bodyPr/>
          <a:lstStyle/>
          <a:p>
            <a:fld id="{34E4A375-4013-4A4B-B792-E782D10394D1}" type="datetimeFigureOut">
              <a:rPr lang="en-US" smtClean="0"/>
              <a:t>3/29/2019</a:t>
            </a:fld>
            <a:endParaRPr lang="en-US"/>
          </a:p>
        </p:txBody>
      </p:sp>
      <p:sp>
        <p:nvSpPr>
          <p:cNvPr id="4" name="Footer Placeholder 3">
            <a:extLst>
              <a:ext uri="{FF2B5EF4-FFF2-40B4-BE49-F238E27FC236}">
                <a16:creationId xmlns="" xmlns:a16="http://schemas.microsoft.com/office/drawing/2014/main" id="{9CD1F71C-8364-4962-8C75-9F9678B33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8FF55BE-8E52-41B8-9364-3EF79BA0D1E5}"/>
              </a:ext>
            </a:extLst>
          </p:cNvPr>
          <p:cNvSpPr>
            <a:spLocks noGrp="1"/>
          </p:cNvSpPr>
          <p:nvPr>
            <p:ph type="sldNum" sz="quarter" idx="12"/>
          </p:nvPr>
        </p:nvSpPr>
        <p:spPr/>
        <p:txBody>
          <a:bodyPr/>
          <a:lstStyle/>
          <a:p>
            <a:fld id="{B77FDA0C-066A-42D7-A18E-A936A0F9F91F}" type="slidenum">
              <a:rPr lang="en-US" smtClean="0"/>
              <a:t>‹#›</a:t>
            </a:fld>
            <a:endParaRPr lang="en-US"/>
          </a:p>
        </p:txBody>
      </p:sp>
    </p:spTree>
    <p:extLst>
      <p:ext uri="{BB962C8B-B14F-4D97-AF65-F5344CB8AC3E}">
        <p14:creationId xmlns:p14="http://schemas.microsoft.com/office/powerpoint/2010/main" val="3266594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5F8561A-7EE0-41C4-9892-FCE608521E63}"/>
              </a:ext>
            </a:extLst>
          </p:cNvPr>
          <p:cNvSpPr>
            <a:spLocks noGrp="1"/>
          </p:cNvSpPr>
          <p:nvPr>
            <p:ph type="dt" sz="half" idx="10"/>
          </p:nvPr>
        </p:nvSpPr>
        <p:spPr/>
        <p:txBody>
          <a:bodyPr/>
          <a:lstStyle/>
          <a:p>
            <a:fld id="{34E4A375-4013-4A4B-B792-E782D10394D1}" type="datetimeFigureOut">
              <a:rPr lang="en-US" smtClean="0"/>
              <a:t>3/29/2019</a:t>
            </a:fld>
            <a:endParaRPr lang="en-US"/>
          </a:p>
        </p:txBody>
      </p:sp>
      <p:sp>
        <p:nvSpPr>
          <p:cNvPr id="3" name="Footer Placeholder 2">
            <a:extLst>
              <a:ext uri="{FF2B5EF4-FFF2-40B4-BE49-F238E27FC236}">
                <a16:creationId xmlns="" xmlns:a16="http://schemas.microsoft.com/office/drawing/2014/main" id="{2F58D0F1-7962-4486-835B-19CA19EE6B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5F93174-FE8D-450B-9189-D376E8312EA9}"/>
              </a:ext>
            </a:extLst>
          </p:cNvPr>
          <p:cNvSpPr>
            <a:spLocks noGrp="1"/>
          </p:cNvSpPr>
          <p:nvPr>
            <p:ph type="sldNum" sz="quarter" idx="12"/>
          </p:nvPr>
        </p:nvSpPr>
        <p:spPr/>
        <p:txBody>
          <a:bodyPr/>
          <a:lstStyle/>
          <a:p>
            <a:fld id="{B77FDA0C-066A-42D7-A18E-A936A0F9F91F}" type="slidenum">
              <a:rPr lang="en-US" smtClean="0"/>
              <a:t>‹#›</a:t>
            </a:fld>
            <a:endParaRPr lang="en-US"/>
          </a:p>
        </p:txBody>
      </p:sp>
    </p:spTree>
    <p:extLst>
      <p:ext uri="{BB962C8B-B14F-4D97-AF65-F5344CB8AC3E}">
        <p14:creationId xmlns:p14="http://schemas.microsoft.com/office/powerpoint/2010/main" val="133536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849BEC-A7D8-4F05-BA2D-7D9F3708E2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41D8C71-33B1-40C5-8EFE-69F92A7C1C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3A5B21B-9102-4B20-8077-BF43C7634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F6A78B1-93A7-43F2-83F8-FBB98479FD4D}"/>
              </a:ext>
            </a:extLst>
          </p:cNvPr>
          <p:cNvSpPr>
            <a:spLocks noGrp="1"/>
          </p:cNvSpPr>
          <p:nvPr>
            <p:ph type="dt" sz="half" idx="10"/>
          </p:nvPr>
        </p:nvSpPr>
        <p:spPr/>
        <p:txBody>
          <a:bodyPr/>
          <a:lstStyle/>
          <a:p>
            <a:fld id="{34E4A375-4013-4A4B-B792-E782D10394D1}" type="datetimeFigureOut">
              <a:rPr lang="en-US" smtClean="0"/>
              <a:t>3/29/2019</a:t>
            </a:fld>
            <a:endParaRPr lang="en-US"/>
          </a:p>
        </p:txBody>
      </p:sp>
      <p:sp>
        <p:nvSpPr>
          <p:cNvPr id="6" name="Footer Placeholder 5">
            <a:extLst>
              <a:ext uri="{FF2B5EF4-FFF2-40B4-BE49-F238E27FC236}">
                <a16:creationId xmlns="" xmlns:a16="http://schemas.microsoft.com/office/drawing/2014/main" id="{2D8FD021-4D9D-4160-86B6-505423B839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444A7A5-77B7-4EAD-96D1-4430B84B8BA7}"/>
              </a:ext>
            </a:extLst>
          </p:cNvPr>
          <p:cNvSpPr>
            <a:spLocks noGrp="1"/>
          </p:cNvSpPr>
          <p:nvPr>
            <p:ph type="sldNum" sz="quarter" idx="12"/>
          </p:nvPr>
        </p:nvSpPr>
        <p:spPr/>
        <p:txBody>
          <a:bodyPr/>
          <a:lstStyle/>
          <a:p>
            <a:fld id="{B77FDA0C-066A-42D7-A18E-A936A0F9F91F}" type="slidenum">
              <a:rPr lang="en-US" smtClean="0"/>
              <a:t>‹#›</a:t>
            </a:fld>
            <a:endParaRPr lang="en-US"/>
          </a:p>
        </p:txBody>
      </p:sp>
    </p:spTree>
    <p:extLst>
      <p:ext uri="{BB962C8B-B14F-4D97-AF65-F5344CB8AC3E}">
        <p14:creationId xmlns:p14="http://schemas.microsoft.com/office/powerpoint/2010/main" val="1817763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698DE4-A700-41A0-B227-95E155191F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07CE40F-A57A-4D92-914E-A60989BC7C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E1CFBB2-6AF5-4C2D-98E5-D542E5EC6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C7A9599-CC55-44B0-96A8-E18ED819D39A}"/>
              </a:ext>
            </a:extLst>
          </p:cNvPr>
          <p:cNvSpPr>
            <a:spLocks noGrp="1"/>
          </p:cNvSpPr>
          <p:nvPr>
            <p:ph type="dt" sz="half" idx="10"/>
          </p:nvPr>
        </p:nvSpPr>
        <p:spPr/>
        <p:txBody>
          <a:bodyPr/>
          <a:lstStyle/>
          <a:p>
            <a:fld id="{34E4A375-4013-4A4B-B792-E782D10394D1}" type="datetimeFigureOut">
              <a:rPr lang="en-US" smtClean="0"/>
              <a:t>3/29/2019</a:t>
            </a:fld>
            <a:endParaRPr lang="en-US"/>
          </a:p>
        </p:txBody>
      </p:sp>
      <p:sp>
        <p:nvSpPr>
          <p:cNvPr id="6" name="Footer Placeholder 5">
            <a:extLst>
              <a:ext uri="{FF2B5EF4-FFF2-40B4-BE49-F238E27FC236}">
                <a16:creationId xmlns="" xmlns:a16="http://schemas.microsoft.com/office/drawing/2014/main" id="{CB07A8F3-331F-4659-86D6-CE75BBEF1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82BFC72-D13C-4D55-B05C-DDD2D403D440}"/>
              </a:ext>
            </a:extLst>
          </p:cNvPr>
          <p:cNvSpPr>
            <a:spLocks noGrp="1"/>
          </p:cNvSpPr>
          <p:nvPr>
            <p:ph type="sldNum" sz="quarter" idx="12"/>
          </p:nvPr>
        </p:nvSpPr>
        <p:spPr/>
        <p:txBody>
          <a:bodyPr/>
          <a:lstStyle/>
          <a:p>
            <a:fld id="{B77FDA0C-066A-42D7-A18E-A936A0F9F91F}" type="slidenum">
              <a:rPr lang="en-US" smtClean="0"/>
              <a:t>‹#›</a:t>
            </a:fld>
            <a:endParaRPr lang="en-US"/>
          </a:p>
        </p:txBody>
      </p:sp>
    </p:spTree>
    <p:extLst>
      <p:ext uri="{BB962C8B-B14F-4D97-AF65-F5344CB8AC3E}">
        <p14:creationId xmlns:p14="http://schemas.microsoft.com/office/powerpoint/2010/main" val="325854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C297258-CB30-46DD-965B-9E4674946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7FF44DFD-C0BB-4E02-9832-332E7331C5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6A33ED7-FAE4-4D11-836D-EBA12CA11A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4A375-4013-4A4B-B792-E782D10394D1}" type="datetimeFigureOut">
              <a:rPr lang="en-US" smtClean="0"/>
              <a:t>3/29/2019</a:t>
            </a:fld>
            <a:endParaRPr lang="en-US"/>
          </a:p>
        </p:txBody>
      </p:sp>
      <p:sp>
        <p:nvSpPr>
          <p:cNvPr id="5" name="Footer Placeholder 4">
            <a:extLst>
              <a:ext uri="{FF2B5EF4-FFF2-40B4-BE49-F238E27FC236}">
                <a16:creationId xmlns="" xmlns:a16="http://schemas.microsoft.com/office/drawing/2014/main" id="{C9E8AEEB-2165-4B93-88C1-EC64D5FBC0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5AD72FC-2B39-4A9B-AE4B-07E9EB5600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FDA0C-066A-42D7-A18E-A936A0F9F91F}" type="slidenum">
              <a:rPr lang="en-US" smtClean="0"/>
              <a:t>‹#›</a:t>
            </a:fld>
            <a:endParaRPr lang="en-US"/>
          </a:p>
        </p:txBody>
      </p:sp>
    </p:spTree>
    <p:extLst>
      <p:ext uri="{BB962C8B-B14F-4D97-AF65-F5344CB8AC3E}">
        <p14:creationId xmlns:p14="http://schemas.microsoft.com/office/powerpoint/2010/main" val="2512629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B26EBA-BBC4-4A50-8CFC-5BB249E7C1F2}"/>
              </a:ext>
            </a:extLst>
          </p:cNvPr>
          <p:cNvSpPr>
            <a:spLocks noGrp="1"/>
          </p:cNvSpPr>
          <p:nvPr>
            <p:ph type="ctrTitle"/>
          </p:nvPr>
        </p:nvSpPr>
        <p:spPr/>
        <p:txBody>
          <a:bodyPr>
            <a:normAutofit fontScale="90000"/>
          </a:bodyPr>
          <a:lstStyle/>
          <a:p>
            <a:r>
              <a:rPr lang="en-US" dirty="0" err="1"/>
              <a:t>SuperCom</a:t>
            </a:r>
            <a:r>
              <a:rPr lang="en-US" dirty="0"/>
              <a:t> Computer Club</a:t>
            </a:r>
            <a:br>
              <a:rPr lang="en-US" dirty="0"/>
            </a:br>
            <a:r>
              <a:rPr lang="en-US" dirty="0" smtClean="0"/>
              <a:t>2018-2019 </a:t>
            </a:r>
            <a:r>
              <a:rPr lang="en-US" dirty="0"/>
              <a:t>Season</a:t>
            </a:r>
            <a:br>
              <a:rPr lang="en-US" dirty="0"/>
            </a:br>
            <a:r>
              <a:rPr lang="en-US" dirty="0"/>
              <a:t>has come to an end!</a:t>
            </a:r>
          </a:p>
        </p:txBody>
      </p:sp>
      <p:sp>
        <p:nvSpPr>
          <p:cNvPr id="3" name="Subtitle 2">
            <a:extLst>
              <a:ext uri="{FF2B5EF4-FFF2-40B4-BE49-F238E27FC236}">
                <a16:creationId xmlns="" xmlns:a16="http://schemas.microsoft.com/office/drawing/2014/main" id="{E15FEDA8-6B09-46F7-98C6-929FE41D946C}"/>
              </a:ext>
            </a:extLst>
          </p:cNvPr>
          <p:cNvSpPr>
            <a:spLocks noGrp="1"/>
          </p:cNvSpPr>
          <p:nvPr>
            <p:ph type="subTitle" idx="1"/>
          </p:nvPr>
        </p:nvSpPr>
        <p:spPr>
          <a:xfrm>
            <a:off x="1524000" y="4442298"/>
            <a:ext cx="9144000" cy="1655762"/>
          </a:xfrm>
        </p:spPr>
        <p:txBody>
          <a:bodyPr>
            <a:normAutofit/>
          </a:bodyPr>
          <a:lstStyle/>
          <a:p>
            <a:r>
              <a:rPr lang="en-US" sz="4400" dirty="0"/>
              <a:t>What Have We Accomplished?</a:t>
            </a:r>
          </a:p>
        </p:txBody>
      </p:sp>
    </p:spTree>
    <p:extLst>
      <p:ext uri="{BB962C8B-B14F-4D97-AF65-F5344CB8AC3E}">
        <p14:creationId xmlns:p14="http://schemas.microsoft.com/office/powerpoint/2010/main" val="301844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7E18953-421D-4B48-A38E-DFADE86D6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3187" y="3406028"/>
            <a:ext cx="3414327" cy="3585823"/>
          </a:xfrm>
          <a:prstGeom prst="rect">
            <a:avLst/>
          </a:prstGeom>
        </p:spPr>
      </p:pic>
      <p:sp>
        <p:nvSpPr>
          <p:cNvPr id="2" name="TextBox 1">
            <a:extLst>
              <a:ext uri="{FF2B5EF4-FFF2-40B4-BE49-F238E27FC236}">
                <a16:creationId xmlns="" xmlns:a16="http://schemas.microsoft.com/office/drawing/2014/main" id="{666548A1-A409-49F7-B833-F9F76B74BB62}"/>
              </a:ext>
            </a:extLst>
          </p:cNvPr>
          <p:cNvSpPr txBox="1"/>
          <p:nvPr/>
        </p:nvSpPr>
        <p:spPr>
          <a:xfrm>
            <a:off x="617839" y="368813"/>
            <a:ext cx="5478162" cy="1938992"/>
          </a:xfrm>
          <a:prstGeom prst="rect">
            <a:avLst/>
          </a:prstGeom>
          <a:noFill/>
        </p:spPr>
        <p:txBody>
          <a:bodyPr wrap="square" rtlCol="0">
            <a:spAutoFit/>
          </a:bodyPr>
          <a:lstStyle/>
          <a:p>
            <a:pPr algn="ctr"/>
            <a:r>
              <a:rPr lang="en-US" sz="4000" dirty="0" smtClean="0"/>
              <a:t>Second </a:t>
            </a:r>
            <a:r>
              <a:rPr lang="en-US" sz="4000" dirty="0"/>
              <a:t>Major Prize </a:t>
            </a:r>
            <a:r>
              <a:rPr lang="en-US" sz="4000" dirty="0" smtClean="0"/>
              <a:t>Giveaway…</a:t>
            </a:r>
            <a:endParaRPr lang="en-US" sz="4000" dirty="0"/>
          </a:p>
          <a:p>
            <a:r>
              <a:rPr lang="en-US" sz="4000" dirty="0" smtClean="0"/>
              <a:t>$2000.</a:t>
            </a:r>
            <a:r>
              <a:rPr lang="en-US" sz="4000" baseline="30000" dirty="0" smtClean="0"/>
              <a:t>00</a:t>
            </a:r>
            <a:r>
              <a:rPr lang="en-US" sz="4000" dirty="0"/>
              <a:t>+ in prizes</a:t>
            </a:r>
          </a:p>
        </p:txBody>
      </p:sp>
      <p:pic>
        <p:nvPicPr>
          <p:cNvPr id="4" name="Picture 3">
            <a:extLst>
              <a:ext uri="{FF2B5EF4-FFF2-40B4-BE49-F238E27FC236}">
                <a16:creationId xmlns="" xmlns:a16="http://schemas.microsoft.com/office/drawing/2014/main" id="{51EDAD4B-4AE2-4BC6-AA59-93891875D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223" y="2691837"/>
            <a:ext cx="3978876" cy="3996639"/>
          </a:xfrm>
          <a:prstGeom prst="rect">
            <a:avLst/>
          </a:prstGeom>
        </p:spPr>
      </p:pic>
      <p:sp>
        <p:nvSpPr>
          <p:cNvPr id="5" name="TextBox 4">
            <a:extLst>
              <a:ext uri="{FF2B5EF4-FFF2-40B4-BE49-F238E27FC236}">
                <a16:creationId xmlns="" xmlns:a16="http://schemas.microsoft.com/office/drawing/2014/main" id="{457540DD-25C2-4FBA-987C-6820480CE1A7}"/>
              </a:ext>
            </a:extLst>
          </p:cNvPr>
          <p:cNvSpPr txBox="1"/>
          <p:nvPr/>
        </p:nvSpPr>
        <p:spPr>
          <a:xfrm>
            <a:off x="5708822" y="368813"/>
            <a:ext cx="6217015" cy="3231654"/>
          </a:xfrm>
          <a:prstGeom prst="rect">
            <a:avLst/>
          </a:prstGeom>
          <a:noFill/>
        </p:spPr>
        <p:txBody>
          <a:bodyPr wrap="square" rtlCol="0">
            <a:spAutoFit/>
          </a:bodyPr>
          <a:lstStyle/>
          <a:p>
            <a:pPr algn="ctr"/>
            <a:r>
              <a:rPr lang="en-US" sz="4000" dirty="0"/>
              <a:t>As Well As…</a:t>
            </a:r>
          </a:p>
          <a:p>
            <a:pPr algn="ctr"/>
            <a:r>
              <a:rPr lang="en-US" sz="4000" dirty="0" smtClean="0"/>
              <a:t>23 </a:t>
            </a:r>
            <a:r>
              <a:rPr lang="en-US" sz="4000" dirty="0"/>
              <a:t>Free Club Memberships</a:t>
            </a:r>
          </a:p>
          <a:p>
            <a:pPr algn="ctr"/>
            <a:r>
              <a:rPr lang="en-US" sz="4000" dirty="0"/>
              <a:t>And</a:t>
            </a:r>
          </a:p>
          <a:p>
            <a:pPr algn="ctr"/>
            <a:r>
              <a:rPr lang="en-US" sz="4000" dirty="0" smtClean="0"/>
              <a:t>678.61 + </a:t>
            </a:r>
            <a:r>
              <a:rPr lang="en-US" sz="4000" dirty="0"/>
              <a:t>in various door </a:t>
            </a:r>
            <a:r>
              <a:rPr lang="en-US" sz="4400" dirty="0"/>
              <a:t>prizes</a:t>
            </a:r>
          </a:p>
        </p:txBody>
      </p:sp>
    </p:spTree>
    <p:extLst>
      <p:ext uri="{BB962C8B-B14F-4D97-AF65-F5344CB8AC3E}">
        <p14:creationId xmlns:p14="http://schemas.microsoft.com/office/powerpoint/2010/main" val="399952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AC1CE5A-8299-4634-91C4-0A030A58E1D9}"/>
              </a:ext>
            </a:extLst>
          </p:cNvPr>
          <p:cNvSpPr txBox="1"/>
          <p:nvPr/>
        </p:nvSpPr>
        <p:spPr>
          <a:xfrm>
            <a:off x="593124" y="691978"/>
            <a:ext cx="10997514" cy="2800767"/>
          </a:xfrm>
          <a:prstGeom prst="rect">
            <a:avLst/>
          </a:prstGeom>
          <a:noFill/>
        </p:spPr>
        <p:txBody>
          <a:bodyPr wrap="square" rtlCol="0">
            <a:spAutoFit/>
          </a:bodyPr>
          <a:lstStyle/>
          <a:p>
            <a:pPr algn="ctr"/>
            <a:r>
              <a:rPr lang="en-US" sz="4400" dirty="0" smtClean="0"/>
              <a:t>Upgraded </a:t>
            </a:r>
            <a:r>
              <a:rPr lang="en-US" sz="4400" dirty="0"/>
              <a:t>Lab </a:t>
            </a:r>
            <a:r>
              <a:rPr lang="en-US" sz="4400" dirty="0" smtClean="0"/>
              <a:t>2 to increase student seating from 6 to 8-10 and converted it into a laptop only lab.  Lab 2 has become the most  popular lab for class and SIG use this season.</a:t>
            </a:r>
            <a:endParaRPr lang="en-US" sz="4400" dirty="0"/>
          </a:p>
        </p:txBody>
      </p:sp>
      <p:pic>
        <p:nvPicPr>
          <p:cNvPr id="7" name="Picture 6">
            <a:extLst>
              <a:ext uri="{FF2B5EF4-FFF2-40B4-BE49-F238E27FC236}">
                <a16:creationId xmlns="" xmlns:a16="http://schemas.microsoft.com/office/drawing/2014/main" id="{528B99FC-693C-46EE-B634-FAF02A7DE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536" y="4080517"/>
            <a:ext cx="2619375" cy="1743075"/>
          </a:xfrm>
          <a:prstGeom prst="rect">
            <a:avLst/>
          </a:prstGeom>
        </p:spPr>
      </p:pic>
    </p:spTree>
    <p:extLst>
      <p:ext uri="{BB962C8B-B14F-4D97-AF65-F5344CB8AC3E}">
        <p14:creationId xmlns:p14="http://schemas.microsoft.com/office/powerpoint/2010/main" val="1799791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186" y="695459"/>
            <a:ext cx="10959921" cy="2800767"/>
          </a:xfrm>
          <a:prstGeom prst="rect">
            <a:avLst/>
          </a:prstGeom>
          <a:noFill/>
        </p:spPr>
        <p:txBody>
          <a:bodyPr wrap="square" rtlCol="0">
            <a:spAutoFit/>
          </a:bodyPr>
          <a:lstStyle/>
          <a:p>
            <a:pPr algn="ctr"/>
            <a:r>
              <a:rPr lang="en-US" sz="4400" dirty="0"/>
              <a:t>Upgraded </a:t>
            </a:r>
            <a:r>
              <a:rPr lang="en-US" sz="4400" dirty="0" err="1"/>
              <a:t>WiFi</a:t>
            </a:r>
            <a:r>
              <a:rPr lang="en-US" sz="4400" dirty="0"/>
              <a:t> system to vastly increase both upload and download speeds as well as extend </a:t>
            </a:r>
            <a:r>
              <a:rPr lang="en-US" sz="4400" dirty="0" err="1"/>
              <a:t>WiFi</a:t>
            </a:r>
            <a:r>
              <a:rPr lang="en-US" sz="4400" dirty="0"/>
              <a:t> service to nearly the entire central building.</a:t>
            </a:r>
          </a:p>
        </p:txBody>
      </p:sp>
      <p:pic>
        <p:nvPicPr>
          <p:cNvPr id="3" name="Picture 2"/>
          <p:cNvPicPr>
            <a:picLocks noChangeAspect="1"/>
          </p:cNvPicPr>
          <p:nvPr/>
        </p:nvPicPr>
        <p:blipFill>
          <a:blip r:embed="rId2"/>
          <a:stretch>
            <a:fillRect/>
          </a:stretch>
        </p:blipFill>
        <p:spPr>
          <a:xfrm>
            <a:off x="4397554" y="3643446"/>
            <a:ext cx="3316891" cy="2927664"/>
          </a:xfrm>
          <a:prstGeom prst="rect">
            <a:avLst/>
          </a:prstGeom>
        </p:spPr>
      </p:pic>
    </p:spTree>
    <p:extLst>
      <p:ext uri="{BB962C8B-B14F-4D97-AF65-F5344CB8AC3E}">
        <p14:creationId xmlns:p14="http://schemas.microsoft.com/office/powerpoint/2010/main" val="2059749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5764" y="669702"/>
            <a:ext cx="10972800" cy="3477875"/>
          </a:xfrm>
          <a:prstGeom prst="rect">
            <a:avLst/>
          </a:prstGeom>
          <a:noFill/>
        </p:spPr>
        <p:txBody>
          <a:bodyPr wrap="square" rtlCol="0">
            <a:spAutoFit/>
          </a:bodyPr>
          <a:lstStyle/>
          <a:p>
            <a:pPr algn="ctr"/>
            <a:r>
              <a:rPr lang="en-US" sz="4400" dirty="0" smtClean="0"/>
              <a:t>Alyson generously agreed to replace the old, failing projectors in both labs with smart TV’s.  The enhanced connectivity and resolution  will give us many more options in what we can offer for classes and SIG’s in the future.</a:t>
            </a:r>
            <a:endParaRPr lang="en-US" dirty="0"/>
          </a:p>
        </p:txBody>
      </p:sp>
      <p:pic>
        <p:nvPicPr>
          <p:cNvPr id="3" name="Picture 2"/>
          <p:cNvPicPr>
            <a:picLocks noChangeAspect="1"/>
          </p:cNvPicPr>
          <p:nvPr/>
        </p:nvPicPr>
        <p:blipFill>
          <a:blip r:embed="rId2"/>
          <a:stretch>
            <a:fillRect/>
          </a:stretch>
        </p:blipFill>
        <p:spPr>
          <a:xfrm>
            <a:off x="4559832" y="4147577"/>
            <a:ext cx="3604663" cy="2553303"/>
          </a:xfrm>
          <a:prstGeom prst="rect">
            <a:avLst/>
          </a:prstGeom>
        </p:spPr>
      </p:pic>
    </p:spTree>
    <p:extLst>
      <p:ext uri="{BB962C8B-B14F-4D97-AF65-F5344CB8AC3E}">
        <p14:creationId xmlns:p14="http://schemas.microsoft.com/office/powerpoint/2010/main" val="3380521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186" y="669701"/>
            <a:ext cx="10972800" cy="769441"/>
          </a:xfrm>
          <a:prstGeom prst="rect">
            <a:avLst/>
          </a:prstGeom>
          <a:noFill/>
        </p:spPr>
        <p:txBody>
          <a:bodyPr wrap="square" rtlCol="0">
            <a:spAutoFit/>
          </a:bodyPr>
          <a:lstStyle/>
          <a:p>
            <a:pPr algn="ctr"/>
            <a:r>
              <a:rPr lang="en-US" sz="4400" dirty="0" smtClean="0"/>
              <a:t>Capital Expenditures</a:t>
            </a:r>
            <a:endParaRPr lang="en-US" sz="4400" dirty="0"/>
          </a:p>
        </p:txBody>
      </p:sp>
      <p:pic>
        <p:nvPicPr>
          <p:cNvPr id="3" name="Picture 2"/>
          <p:cNvPicPr>
            <a:picLocks noChangeAspect="1"/>
          </p:cNvPicPr>
          <p:nvPr/>
        </p:nvPicPr>
        <p:blipFill>
          <a:blip r:embed="rId2"/>
          <a:stretch>
            <a:fillRect/>
          </a:stretch>
        </p:blipFill>
        <p:spPr>
          <a:xfrm>
            <a:off x="7650050" y="1669666"/>
            <a:ext cx="4636059" cy="4147023"/>
          </a:xfrm>
          <a:prstGeom prst="rect">
            <a:avLst/>
          </a:prstGeom>
        </p:spPr>
      </p:pic>
      <p:sp>
        <p:nvSpPr>
          <p:cNvPr id="4" name="TextBox 3"/>
          <p:cNvSpPr txBox="1"/>
          <p:nvPr/>
        </p:nvSpPr>
        <p:spPr>
          <a:xfrm>
            <a:off x="862885" y="3026535"/>
            <a:ext cx="6413679" cy="2123658"/>
          </a:xfrm>
          <a:prstGeom prst="rect">
            <a:avLst/>
          </a:prstGeom>
          <a:noFill/>
        </p:spPr>
        <p:txBody>
          <a:bodyPr wrap="square" rtlCol="0">
            <a:spAutoFit/>
          </a:bodyPr>
          <a:lstStyle/>
          <a:p>
            <a:r>
              <a:rPr lang="en-US" sz="4400" dirty="0" smtClean="0"/>
              <a:t>Treasury balance at the start of the season =</a:t>
            </a:r>
          </a:p>
          <a:p>
            <a:r>
              <a:rPr lang="en-US" sz="4400" dirty="0">
                <a:solidFill>
                  <a:srgbClr val="FF0000"/>
                </a:solidFill>
              </a:rPr>
              <a:t>	</a:t>
            </a:r>
            <a:r>
              <a:rPr lang="en-US" sz="4400" dirty="0" smtClean="0">
                <a:solidFill>
                  <a:srgbClr val="FF0000"/>
                </a:solidFill>
              </a:rPr>
              <a:t>	</a:t>
            </a:r>
            <a:r>
              <a:rPr lang="en-US" sz="4400" dirty="0" smtClean="0"/>
              <a:t>$9,904.08</a:t>
            </a:r>
            <a:endParaRPr lang="en-US" sz="4400" dirty="0"/>
          </a:p>
        </p:txBody>
      </p:sp>
    </p:spTree>
    <p:extLst>
      <p:ext uri="{BB962C8B-B14F-4D97-AF65-F5344CB8AC3E}">
        <p14:creationId xmlns:p14="http://schemas.microsoft.com/office/powerpoint/2010/main" val="86406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2429" y="167425"/>
            <a:ext cx="10972800" cy="769441"/>
          </a:xfrm>
          <a:prstGeom prst="rect">
            <a:avLst/>
          </a:prstGeom>
          <a:noFill/>
        </p:spPr>
        <p:txBody>
          <a:bodyPr wrap="square" rtlCol="0">
            <a:spAutoFit/>
          </a:bodyPr>
          <a:lstStyle/>
          <a:p>
            <a:pPr algn="ctr"/>
            <a:r>
              <a:rPr lang="en-US" sz="4400" dirty="0" smtClean="0"/>
              <a:t>Capital Expenditures </a:t>
            </a:r>
            <a:r>
              <a:rPr lang="en-US" sz="3600" dirty="0" smtClean="0"/>
              <a:t>(Continued)</a:t>
            </a:r>
            <a:endParaRPr lang="en-US" sz="3600" dirty="0"/>
          </a:p>
        </p:txBody>
      </p:sp>
      <p:pic>
        <p:nvPicPr>
          <p:cNvPr id="3" name="Picture 2"/>
          <p:cNvPicPr>
            <a:picLocks noChangeAspect="1"/>
          </p:cNvPicPr>
          <p:nvPr/>
        </p:nvPicPr>
        <p:blipFill>
          <a:blip r:embed="rId2"/>
          <a:stretch>
            <a:fillRect/>
          </a:stretch>
        </p:blipFill>
        <p:spPr>
          <a:xfrm>
            <a:off x="7650050" y="1669666"/>
            <a:ext cx="4636059" cy="4147023"/>
          </a:xfrm>
          <a:prstGeom prst="rect">
            <a:avLst/>
          </a:prstGeom>
        </p:spPr>
      </p:pic>
      <p:sp>
        <p:nvSpPr>
          <p:cNvPr id="4" name="TextBox 3"/>
          <p:cNvSpPr txBox="1"/>
          <p:nvPr/>
        </p:nvSpPr>
        <p:spPr>
          <a:xfrm>
            <a:off x="437882" y="1107582"/>
            <a:ext cx="7044743" cy="4154984"/>
          </a:xfrm>
          <a:prstGeom prst="rect">
            <a:avLst/>
          </a:prstGeom>
          <a:noFill/>
        </p:spPr>
        <p:txBody>
          <a:bodyPr wrap="square" rtlCol="0">
            <a:spAutoFit/>
          </a:bodyPr>
          <a:lstStyle/>
          <a:p>
            <a:r>
              <a:rPr lang="en-US" sz="4400" dirty="0"/>
              <a:t>I</a:t>
            </a:r>
            <a:r>
              <a:rPr lang="en-US" sz="4400" dirty="0" smtClean="0"/>
              <a:t>ncome:</a:t>
            </a:r>
          </a:p>
          <a:p>
            <a:r>
              <a:rPr lang="en-US" sz="4400" dirty="0">
                <a:solidFill>
                  <a:srgbClr val="FF0000"/>
                </a:solidFill>
              </a:rPr>
              <a:t>	</a:t>
            </a:r>
            <a:r>
              <a:rPr lang="en-US" sz="4400" dirty="0" smtClean="0"/>
              <a:t>Membership = $3870.00</a:t>
            </a:r>
          </a:p>
          <a:p>
            <a:r>
              <a:rPr lang="en-US" sz="4400" dirty="0"/>
              <a:t>	</a:t>
            </a:r>
            <a:r>
              <a:rPr lang="en-US" sz="4400" dirty="0" smtClean="0"/>
              <a:t>Flash Drives = $620.00</a:t>
            </a:r>
          </a:p>
          <a:p>
            <a:endParaRPr lang="en-US" sz="4400" dirty="0"/>
          </a:p>
          <a:p>
            <a:r>
              <a:rPr lang="en-US" sz="4400" dirty="0" smtClean="0"/>
              <a:t>Total Income = $4490.00</a:t>
            </a:r>
          </a:p>
          <a:p>
            <a:r>
              <a:rPr lang="en-US" sz="4400" dirty="0" smtClean="0">
                <a:solidFill>
                  <a:srgbClr val="FF0000"/>
                </a:solidFill>
              </a:rPr>
              <a:t> </a:t>
            </a:r>
            <a:endParaRPr lang="en-US" sz="4400" dirty="0">
              <a:solidFill>
                <a:srgbClr val="FF0000"/>
              </a:solidFill>
            </a:endParaRPr>
          </a:p>
        </p:txBody>
      </p:sp>
    </p:spTree>
    <p:extLst>
      <p:ext uri="{BB962C8B-B14F-4D97-AF65-F5344CB8AC3E}">
        <p14:creationId xmlns:p14="http://schemas.microsoft.com/office/powerpoint/2010/main" val="223012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2429" y="167425"/>
            <a:ext cx="10972800" cy="769441"/>
          </a:xfrm>
          <a:prstGeom prst="rect">
            <a:avLst/>
          </a:prstGeom>
          <a:noFill/>
        </p:spPr>
        <p:txBody>
          <a:bodyPr wrap="square" rtlCol="0">
            <a:spAutoFit/>
          </a:bodyPr>
          <a:lstStyle/>
          <a:p>
            <a:pPr algn="ctr"/>
            <a:r>
              <a:rPr lang="en-US" sz="4400" dirty="0" smtClean="0"/>
              <a:t>Capital Expenditures </a:t>
            </a:r>
            <a:r>
              <a:rPr lang="en-US" sz="3600" dirty="0" smtClean="0"/>
              <a:t>(Continued)</a:t>
            </a:r>
            <a:endParaRPr lang="en-US" sz="3600" dirty="0"/>
          </a:p>
        </p:txBody>
      </p:sp>
      <p:pic>
        <p:nvPicPr>
          <p:cNvPr id="3" name="Picture 2"/>
          <p:cNvPicPr>
            <a:picLocks noChangeAspect="1"/>
          </p:cNvPicPr>
          <p:nvPr/>
        </p:nvPicPr>
        <p:blipFill>
          <a:blip r:embed="rId2"/>
          <a:stretch>
            <a:fillRect/>
          </a:stretch>
        </p:blipFill>
        <p:spPr>
          <a:xfrm>
            <a:off x="7650050" y="1669666"/>
            <a:ext cx="4636059" cy="4147023"/>
          </a:xfrm>
          <a:prstGeom prst="rect">
            <a:avLst/>
          </a:prstGeom>
        </p:spPr>
      </p:pic>
      <p:sp>
        <p:nvSpPr>
          <p:cNvPr id="4" name="TextBox 3"/>
          <p:cNvSpPr txBox="1"/>
          <p:nvPr/>
        </p:nvSpPr>
        <p:spPr>
          <a:xfrm>
            <a:off x="437882" y="1107582"/>
            <a:ext cx="7044743" cy="6186309"/>
          </a:xfrm>
          <a:prstGeom prst="rect">
            <a:avLst/>
          </a:prstGeom>
          <a:noFill/>
        </p:spPr>
        <p:txBody>
          <a:bodyPr wrap="square" rtlCol="0">
            <a:spAutoFit/>
          </a:bodyPr>
          <a:lstStyle/>
          <a:p>
            <a:r>
              <a:rPr lang="en-US" sz="4400" dirty="0" smtClean="0"/>
              <a:t>Expenses:</a:t>
            </a:r>
          </a:p>
          <a:p>
            <a:r>
              <a:rPr lang="en-US" sz="4400" dirty="0">
                <a:solidFill>
                  <a:srgbClr val="FF0000"/>
                </a:solidFill>
              </a:rPr>
              <a:t>	</a:t>
            </a:r>
            <a:r>
              <a:rPr lang="en-US" sz="4400" dirty="0" smtClean="0"/>
              <a:t>Prizes = $2184.52</a:t>
            </a:r>
          </a:p>
          <a:p>
            <a:r>
              <a:rPr lang="en-US" sz="4400" dirty="0"/>
              <a:t>	</a:t>
            </a:r>
            <a:r>
              <a:rPr lang="en-US" sz="4400" dirty="0" smtClean="0"/>
              <a:t>Hardware = $1645.48</a:t>
            </a:r>
          </a:p>
          <a:p>
            <a:r>
              <a:rPr lang="en-US" sz="4400" dirty="0"/>
              <a:t>	</a:t>
            </a:r>
            <a:r>
              <a:rPr lang="en-US" sz="4400" dirty="0" smtClean="0"/>
              <a:t>Photo Contest = $79.30</a:t>
            </a:r>
          </a:p>
          <a:p>
            <a:r>
              <a:rPr lang="en-US" sz="4400" dirty="0"/>
              <a:t>	</a:t>
            </a:r>
            <a:r>
              <a:rPr lang="en-US" sz="4400" dirty="0" smtClean="0"/>
              <a:t>Supplies = $2223.65</a:t>
            </a:r>
          </a:p>
          <a:p>
            <a:r>
              <a:rPr lang="en-US" sz="4400" dirty="0"/>
              <a:t>	</a:t>
            </a:r>
            <a:r>
              <a:rPr lang="en-US" sz="4400" dirty="0" smtClean="0"/>
              <a:t>Misc. = 1842.48</a:t>
            </a:r>
          </a:p>
          <a:p>
            <a:endParaRPr lang="en-US" sz="4400" dirty="0"/>
          </a:p>
          <a:p>
            <a:r>
              <a:rPr lang="en-US" sz="4400" dirty="0" smtClean="0"/>
              <a:t>Total Expenses = $7975.43</a:t>
            </a:r>
          </a:p>
          <a:p>
            <a:r>
              <a:rPr lang="en-US" sz="4400" dirty="0" smtClean="0">
                <a:solidFill>
                  <a:srgbClr val="FF0000"/>
                </a:solidFill>
              </a:rPr>
              <a:t> </a:t>
            </a:r>
            <a:endParaRPr lang="en-US" sz="4400" dirty="0">
              <a:solidFill>
                <a:srgbClr val="FF0000"/>
              </a:solidFill>
            </a:endParaRPr>
          </a:p>
        </p:txBody>
      </p:sp>
    </p:spTree>
    <p:extLst>
      <p:ext uri="{BB962C8B-B14F-4D97-AF65-F5344CB8AC3E}">
        <p14:creationId xmlns:p14="http://schemas.microsoft.com/office/powerpoint/2010/main" val="386429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2429" y="167425"/>
            <a:ext cx="10972800" cy="769441"/>
          </a:xfrm>
          <a:prstGeom prst="rect">
            <a:avLst/>
          </a:prstGeom>
          <a:noFill/>
        </p:spPr>
        <p:txBody>
          <a:bodyPr wrap="square" rtlCol="0">
            <a:spAutoFit/>
          </a:bodyPr>
          <a:lstStyle/>
          <a:p>
            <a:pPr algn="ctr"/>
            <a:r>
              <a:rPr lang="en-US" sz="4400" dirty="0" smtClean="0"/>
              <a:t>Capital Expenditures </a:t>
            </a:r>
            <a:r>
              <a:rPr lang="en-US" sz="3600" dirty="0" smtClean="0"/>
              <a:t>(Continued)</a:t>
            </a:r>
            <a:endParaRPr lang="en-US" sz="3600" dirty="0"/>
          </a:p>
        </p:txBody>
      </p:sp>
      <p:pic>
        <p:nvPicPr>
          <p:cNvPr id="3" name="Picture 2"/>
          <p:cNvPicPr>
            <a:picLocks noChangeAspect="1"/>
          </p:cNvPicPr>
          <p:nvPr/>
        </p:nvPicPr>
        <p:blipFill>
          <a:blip r:embed="rId2"/>
          <a:stretch>
            <a:fillRect/>
          </a:stretch>
        </p:blipFill>
        <p:spPr>
          <a:xfrm>
            <a:off x="7650050" y="1669666"/>
            <a:ext cx="4636059" cy="4147023"/>
          </a:xfrm>
          <a:prstGeom prst="rect">
            <a:avLst/>
          </a:prstGeom>
        </p:spPr>
      </p:pic>
      <p:sp>
        <p:nvSpPr>
          <p:cNvPr id="4" name="TextBox 3"/>
          <p:cNvSpPr txBox="1"/>
          <p:nvPr/>
        </p:nvSpPr>
        <p:spPr>
          <a:xfrm>
            <a:off x="437882" y="1107582"/>
            <a:ext cx="7044743" cy="2800767"/>
          </a:xfrm>
          <a:prstGeom prst="rect">
            <a:avLst/>
          </a:prstGeom>
          <a:noFill/>
        </p:spPr>
        <p:txBody>
          <a:bodyPr wrap="square" rtlCol="0">
            <a:spAutoFit/>
          </a:bodyPr>
          <a:lstStyle/>
          <a:p>
            <a:r>
              <a:rPr lang="en-US" sz="4400" dirty="0" smtClean="0"/>
              <a:t>Treasury Balance at end of Season =</a:t>
            </a:r>
          </a:p>
          <a:p>
            <a:r>
              <a:rPr lang="en-US" sz="4400" dirty="0"/>
              <a:t>	</a:t>
            </a:r>
            <a:r>
              <a:rPr lang="en-US" sz="4400" dirty="0" smtClean="0"/>
              <a:t>	$5,263.46</a:t>
            </a:r>
          </a:p>
          <a:p>
            <a:r>
              <a:rPr lang="en-US" sz="4400" dirty="0" smtClean="0">
                <a:solidFill>
                  <a:srgbClr val="FF0000"/>
                </a:solidFill>
              </a:rPr>
              <a:t> </a:t>
            </a:r>
            <a:endParaRPr lang="en-US" sz="4400" dirty="0">
              <a:solidFill>
                <a:srgbClr val="FF0000"/>
              </a:solidFill>
            </a:endParaRPr>
          </a:p>
        </p:txBody>
      </p:sp>
    </p:spTree>
    <p:extLst>
      <p:ext uri="{BB962C8B-B14F-4D97-AF65-F5344CB8AC3E}">
        <p14:creationId xmlns:p14="http://schemas.microsoft.com/office/powerpoint/2010/main" val="110991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E09C36C-2B77-4247-B244-C3F660D1098B}"/>
              </a:ext>
            </a:extLst>
          </p:cNvPr>
          <p:cNvSpPr txBox="1"/>
          <p:nvPr/>
        </p:nvSpPr>
        <p:spPr>
          <a:xfrm>
            <a:off x="593124" y="654908"/>
            <a:ext cx="10985157" cy="769441"/>
          </a:xfrm>
          <a:prstGeom prst="rect">
            <a:avLst/>
          </a:prstGeom>
          <a:noFill/>
        </p:spPr>
        <p:txBody>
          <a:bodyPr wrap="square" rtlCol="0">
            <a:spAutoFit/>
          </a:bodyPr>
          <a:lstStyle/>
          <a:p>
            <a:pPr algn="ctr"/>
            <a:r>
              <a:rPr lang="en-US" sz="4400" dirty="0"/>
              <a:t>Lets Talk About Volunteers…</a:t>
            </a:r>
          </a:p>
        </p:txBody>
      </p:sp>
      <p:pic>
        <p:nvPicPr>
          <p:cNvPr id="4" name="Picture 3">
            <a:extLst>
              <a:ext uri="{FF2B5EF4-FFF2-40B4-BE49-F238E27FC236}">
                <a16:creationId xmlns="" xmlns:a16="http://schemas.microsoft.com/office/drawing/2014/main" id="{B4FA0AFE-A81F-4547-901A-84E3D56767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693" y="1572859"/>
            <a:ext cx="6310018" cy="2636751"/>
          </a:xfrm>
          <a:prstGeom prst="rect">
            <a:avLst/>
          </a:prstGeom>
        </p:spPr>
      </p:pic>
      <p:sp>
        <p:nvSpPr>
          <p:cNvPr id="5" name="TextBox 4">
            <a:extLst>
              <a:ext uri="{FF2B5EF4-FFF2-40B4-BE49-F238E27FC236}">
                <a16:creationId xmlns="" xmlns:a16="http://schemas.microsoft.com/office/drawing/2014/main" id="{29C4DF3F-2438-43BA-AC99-29C4BA68D4B0}"/>
              </a:ext>
            </a:extLst>
          </p:cNvPr>
          <p:cNvSpPr txBox="1"/>
          <p:nvPr/>
        </p:nvSpPr>
        <p:spPr>
          <a:xfrm>
            <a:off x="593124" y="4987850"/>
            <a:ext cx="10985157" cy="1446550"/>
          </a:xfrm>
          <a:prstGeom prst="rect">
            <a:avLst/>
          </a:prstGeom>
          <a:noFill/>
        </p:spPr>
        <p:txBody>
          <a:bodyPr wrap="square" rtlCol="0">
            <a:spAutoFit/>
          </a:bodyPr>
          <a:lstStyle/>
          <a:p>
            <a:pPr algn="ctr"/>
            <a:r>
              <a:rPr lang="en-US" sz="4400" dirty="0"/>
              <a:t>We stand or fall on the accomplishments of our volunteers…</a:t>
            </a:r>
          </a:p>
        </p:txBody>
      </p:sp>
    </p:spTree>
    <p:extLst>
      <p:ext uri="{BB962C8B-B14F-4D97-AF65-F5344CB8AC3E}">
        <p14:creationId xmlns:p14="http://schemas.microsoft.com/office/powerpoint/2010/main" val="376029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075" y="657225"/>
            <a:ext cx="11001375" cy="5500688"/>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2"/>
          <a:stretch>
            <a:fillRect/>
          </a:stretch>
        </p:blipFill>
        <p:spPr>
          <a:xfrm>
            <a:off x="5019674" y="4043363"/>
            <a:ext cx="2162175" cy="2114550"/>
          </a:xfrm>
          <a:prstGeom prst="rect">
            <a:avLst/>
          </a:prstGeom>
        </p:spPr>
      </p:pic>
      <p:sp>
        <p:nvSpPr>
          <p:cNvPr id="4" name="TextBox 3"/>
          <p:cNvSpPr txBox="1"/>
          <p:nvPr/>
        </p:nvSpPr>
        <p:spPr>
          <a:xfrm>
            <a:off x="600075" y="657225"/>
            <a:ext cx="11001375" cy="2123658"/>
          </a:xfrm>
          <a:prstGeom prst="rect">
            <a:avLst/>
          </a:prstGeom>
          <a:noFill/>
        </p:spPr>
        <p:txBody>
          <a:bodyPr wrap="square" rtlCol="0">
            <a:spAutoFit/>
          </a:bodyPr>
          <a:lstStyle/>
          <a:p>
            <a:r>
              <a:rPr lang="en-US" sz="4400" dirty="0" smtClean="0"/>
              <a:t>Club volunteers logged 2750 hours this season</a:t>
            </a:r>
          </a:p>
          <a:p>
            <a:endParaRPr lang="en-US" sz="4400" dirty="0" smtClean="0"/>
          </a:p>
          <a:p>
            <a:pPr algn="ctr"/>
            <a:r>
              <a:rPr lang="en-US" sz="4400" dirty="0" smtClean="0"/>
              <a:t>(68.75 40 hr. work weeks)</a:t>
            </a:r>
            <a:endParaRPr lang="en-US" sz="4400" dirty="0"/>
          </a:p>
        </p:txBody>
      </p:sp>
    </p:spTree>
    <p:extLst>
      <p:ext uri="{BB962C8B-B14F-4D97-AF65-F5344CB8AC3E}">
        <p14:creationId xmlns:p14="http://schemas.microsoft.com/office/powerpoint/2010/main" val="210761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90B96AE-9EB8-4E86-9EE8-1D9859680DFC}"/>
              </a:ext>
            </a:extLst>
          </p:cNvPr>
          <p:cNvSpPr txBox="1"/>
          <p:nvPr/>
        </p:nvSpPr>
        <p:spPr>
          <a:xfrm>
            <a:off x="620419" y="733246"/>
            <a:ext cx="10985157" cy="6801862"/>
          </a:xfrm>
          <a:prstGeom prst="rect">
            <a:avLst/>
          </a:prstGeom>
          <a:noFill/>
        </p:spPr>
        <p:txBody>
          <a:bodyPr wrap="square" rtlCol="0">
            <a:spAutoFit/>
          </a:bodyPr>
          <a:lstStyle/>
          <a:p>
            <a:pPr algn="ctr"/>
            <a:r>
              <a:rPr lang="en-US" sz="4000" dirty="0"/>
              <a:t>Classes…</a:t>
            </a:r>
          </a:p>
          <a:p>
            <a:r>
              <a:rPr lang="en-US" sz="4400" dirty="0" smtClean="0"/>
              <a:t>78 </a:t>
            </a:r>
            <a:r>
              <a:rPr lang="en-US" sz="4400" dirty="0"/>
              <a:t>classes offered this season – not counting all </a:t>
            </a:r>
            <a:r>
              <a:rPr lang="en-US" sz="4400" dirty="0" smtClean="0"/>
              <a:t>class sessions</a:t>
            </a:r>
            <a:endParaRPr lang="en-US" sz="4400" dirty="0"/>
          </a:p>
          <a:p>
            <a:endParaRPr lang="en-US" sz="4400" dirty="0"/>
          </a:p>
          <a:p>
            <a:r>
              <a:rPr lang="en-US" sz="4400" dirty="0"/>
              <a:t>Four New Classes Offered:</a:t>
            </a:r>
          </a:p>
          <a:p>
            <a:r>
              <a:rPr lang="en-US" sz="4400" dirty="0"/>
              <a:t>	File </a:t>
            </a:r>
            <a:r>
              <a:rPr lang="en-US" sz="4400" dirty="0" smtClean="0"/>
              <a:t>management</a:t>
            </a:r>
          </a:p>
          <a:p>
            <a:r>
              <a:rPr lang="en-US" sz="4400" dirty="0"/>
              <a:t>	</a:t>
            </a:r>
            <a:r>
              <a:rPr lang="en-US" sz="4400" dirty="0" smtClean="0"/>
              <a:t>Facebook</a:t>
            </a:r>
          </a:p>
          <a:p>
            <a:r>
              <a:rPr lang="en-US" sz="4400" dirty="0"/>
              <a:t>	</a:t>
            </a:r>
            <a:r>
              <a:rPr lang="en-US" sz="4400" dirty="0" smtClean="0"/>
              <a:t>Password Managers</a:t>
            </a:r>
          </a:p>
          <a:p>
            <a:r>
              <a:rPr lang="en-US" sz="4400" dirty="0"/>
              <a:t>	</a:t>
            </a:r>
            <a:r>
              <a:rPr lang="en-US" sz="4400" dirty="0" smtClean="0"/>
              <a:t>Security Awareness</a:t>
            </a:r>
            <a:r>
              <a:rPr lang="en-US" sz="4400" dirty="0"/>
              <a:t>							</a:t>
            </a:r>
          </a:p>
        </p:txBody>
      </p:sp>
      <p:pic>
        <p:nvPicPr>
          <p:cNvPr id="6" name="Picture 5">
            <a:extLst>
              <a:ext uri="{FF2B5EF4-FFF2-40B4-BE49-F238E27FC236}">
                <a16:creationId xmlns="" xmlns:a16="http://schemas.microsoft.com/office/drawing/2014/main" id="{DF454CB6-A0FE-40A9-AEBC-C00B159FB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1982" y="2937832"/>
            <a:ext cx="3366443" cy="3366443"/>
          </a:xfrm>
          <a:prstGeom prst="rect">
            <a:avLst/>
          </a:prstGeom>
        </p:spPr>
      </p:pic>
    </p:spTree>
    <p:extLst>
      <p:ext uri="{BB962C8B-B14F-4D97-AF65-F5344CB8AC3E}">
        <p14:creationId xmlns:p14="http://schemas.microsoft.com/office/powerpoint/2010/main" val="42959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D65A431-3FF3-48E6-9502-7D4F2BD45D4A}"/>
              </a:ext>
            </a:extLst>
          </p:cNvPr>
          <p:cNvSpPr txBox="1"/>
          <p:nvPr/>
        </p:nvSpPr>
        <p:spPr>
          <a:xfrm>
            <a:off x="591064" y="2557849"/>
            <a:ext cx="11009871" cy="4585871"/>
          </a:xfrm>
          <a:prstGeom prst="rect">
            <a:avLst/>
          </a:prstGeom>
          <a:noFill/>
        </p:spPr>
        <p:txBody>
          <a:bodyPr wrap="square" rtlCol="0">
            <a:spAutoFit/>
          </a:bodyPr>
          <a:lstStyle/>
          <a:p>
            <a:pPr algn="ctr"/>
            <a:r>
              <a:rPr lang="en-US" sz="4400" dirty="0"/>
              <a:t>It’s our practice to provide gold </a:t>
            </a:r>
            <a:r>
              <a:rPr lang="en-US" sz="4400" dirty="0" smtClean="0"/>
              <a:t>name tags </a:t>
            </a:r>
            <a:r>
              <a:rPr lang="en-US" sz="4400" dirty="0"/>
              <a:t>for those volunteers who have given 10 hours or more to the club in any given season… </a:t>
            </a:r>
          </a:p>
          <a:p>
            <a:pPr algn="ctr"/>
            <a:endParaRPr lang="en-US" sz="4000" dirty="0"/>
          </a:p>
          <a:p>
            <a:pPr algn="ctr"/>
            <a:r>
              <a:rPr lang="en-US" sz="4000" dirty="0"/>
              <a:t>We have </a:t>
            </a:r>
            <a:r>
              <a:rPr lang="en-US" sz="4000" dirty="0" smtClean="0"/>
              <a:t>five </a:t>
            </a:r>
            <a:r>
              <a:rPr lang="en-US" sz="4000" dirty="0"/>
              <a:t>gold </a:t>
            </a:r>
            <a:r>
              <a:rPr lang="en-US" sz="4000" dirty="0" smtClean="0"/>
              <a:t>name tags </a:t>
            </a:r>
            <a:r>
              <a:rPr lang="en-US" sz="4000" dirty="0"/>
              <a:t>to present today…</a:t>
            </a:r>
          </a:p>
          <a:p>
            <a:pPr algn="ctr"/>
            <a:endParaRPr lang="en-US" sz="4000" dirty="0"/>
          </a:p>
          <a:p>
            <a:pPr algn="ctr"/>
            <a:endParaRPr lang="en-US" sz="4000" dirty="0"/>
          </a:p>
        </p:txBody>
      </p:sp>
      <p:pic>
        <p:nvPicPr>
          <p:cNvPr id="3" name="Picture 2">
            <a:extLst>
              <a:ext uri="{FF2B5EF4-FFF2-40B4-BE49-F238E27FC236}">
                <a16:creationId xmlns="" xmlns:a16="http://schemas.microsoft.com/office/drawing/2014/main" id="{A2D1643C-635D-4D47-AEBF-901C55B4C2B0}"/>
              </a:ext>
            </a:extLst>
          </p:cNvPr>
          <p:cNvPicPr>
            <a:picLocks noChangeAspect="1"/>
          </p:cNvPicPr>
          <p:nvPr/>
        </p:nvPicPr>
        <p:blipFill>
          <a:blip r:embed="rId2"/>
          <a:stretch>
            <a:fillRect/>
          </a:stretch>
        </p:blipFill>
        <p:spPr>
          <a:xfrm>
            <a:off x="4002831" y="680708"/>
            <a:ext cx="4182218" cy="1542422"/>
          </a:xfrm>
          <a:prstGeom prst="rect">
            <a:avLst/>
          </a:prstGeom>
        </p:spPr>
      </p:pic>
    </p:spTree>
    <p:extLst>
      <p:ext uri="{BB962C8B-B14F-4D97-AF65-F5344CB8AC3E}">
        <p14:creationId xmlns:p14="http://schemas.microsoft.com/office/powerpoint/2010/main" val="309534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1C837046-1DE5-4C10-BF3F-B90C6786C337}"/>
              </a:ext>
            </a:extLst>
          </p:cNvPr>
          <p:cNvSpPr/>
          <p:nvPr/>
        </p:nvSpPr>
        <p:spPr>
          <a:xfrm>
            <a:off x="935893" y="544112"/>
            <a:ext cx="4168454" cy="152856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8BD43A36-FC87-458B-9490-D4541CC24C87}"/>
              </a:ext>
            </a:extLst>
          </p:cNvPr>
          <p:cNvSpPr txBox="1"/>
          <p:nvPr/>
        </p:nvSpPr>
        <p:spPr>
          <a:xfrm>
            <a:off x="1159721" y="717107"/>
            <a:ext cx="3834823" cy="461665"/>
          </a:xfrm>
          <a:prstGeom prst="rect">
            <a:avLst/>
          </a:prstGeom>
          <a:noFill/>
        </p:spPr>
        <p:txBody>
          <a:bodyPr wrap="square" rtlCol="0">
            <a:spAutoFit/>
          </a:bodyPr>
          <a:lstStyle/>
          <a:p>
            <a:pPr algn="ctr"/>
            <a:r>
              <a:rPr lang="en-US" sz="2400" dirty="0">
                <a:latin typeface="Bradley Hand ITC" panose="03070402050302030203" pitchFamily="66" charset="0"/>
              </a:rPr>
              <a:t>Superstition  Sunrise</a:t>
            </a:r>
          </a:p>
        </p:txBody>
      </p:sp>
      <p:sp>
        <p:nvSpPr>
          <p:cNvPr id="6" name="TextBox 5">
            <a:extLst>
              <a:ext uri="{FF2B5EF4-FFF2-40B4-BE49-F238E27FC236}">
                <a16:creationId xmlns="" xmlns:a16="http://schemas.microsoft.com/office/drawing/2014/main" id="{369311F0-8DFF-42BA-B626-9096E604D048}"/>
              </a:ext>
            </a:extLst>
          </p:cNvPr>
          <p:cNvSpPr txBox="1"/>
          <p:nvPr/>
        </p:nvSpPr>
        <p:spPr>
          <a:xfrm>
            <a:off x="1631391" y="1136043"/>
            <a:ext cx="3234232" cy="707886"/>
          </a:xfrm>
          <a:prstGeom prst="rect">
            <a:avLst/>
          </a:prstGeom>
          <a:noFill/>
        </p:spPr>
        <p:txBody>
          <a:bodyPr wrap="square" rtlCol="0">
            <a:spAutoFit/>
          </a:bodyPr>
          <a:lstStyle/>
          <a:p>
            <a:r>
              <a:rPr lang="en-US" sz="4000" dirty="0" smtClean="0"/>
              <a:t>Sandy George</a:t>
            </a:r>
            <a:endParaRPr lang="en-US" sz="4000" dirty="0"/>
          </a:p>
        </p:txBody>
      </p:sp>
      <p:pic>
        <p:nvPicPr>
          <p:cNvPr id="12" name="Picture 11">
            <a:extLst>
              <a:ext uri="{FF2B5EF4-FFF2-40B4-BE49-F238E27FC236}">
                <a16:creationId xmlns="" xmlns:a16="http://schemas.microsoft.com/office/drawing/2014/main" id="{7F7FADB0-D85B-4C37-A21D-15C32CDF6978}"/>
              </a:ext>
            </a:extLst>
          </p:cNvPr>
          <p:cNvPicPr>
            <a:picLocks noChangeAspect="1"/>
          </p:cNvPicPr>
          <p:nvPr/>
        </p:nvPicPr>
        <p:blipFill>
          <a:blip r:embed="rId2"/>
          <a:stretch>
            <a:fillRect/>
          </a:stretch>
        </p:blipFill>
        <p:spPr>
          <a:xfrm>
            <a:off x="3936653" y="4490889"/>
            <a:ext cx="4182218" cy="1542422"/>
          </a:xfrm>
          <a:prstGeom prst="rect">
            <a:avLst/>
          </a:prstGeom>
        </p:spPr>
      </p:pic>
      <p:pic>
        <p:nvPicPr>
          <p:cNvPr id="13" name="Picture 12">
            <a:extLst>
              <a:ext uri="{FF2B5EF4-FFF2-40B4-BE49-F238E27FC236}">
                <a16:creationId xmlns="" xmlns:a16="http://schemas.microsoft.com/office/drawing/2014/main" id="{F5554C64-93F2-490E-91A6-D3359A5A1BF0}"/>
              </a:ext>
            </a:extLst>
          </p:cNvPr>
          <p:cNvPicPr>
            <a:picLocks noChangeAspect="1"/>
          </p:cNvPicPr>
          <p:nvPr/>
        </p:nvPicPr>
        <p:blipFill>
          <a:blip r:embed="rId2"/>
          <a:stretch>
            <a:fillRect/>
          </a:stretch>
        </p:blipFill>
        <p:spPr>
          <a:xfrm>
            <a:off x="6978239" y="2268106"/>
            <a:ext cx="4182218" cy="1542422"/>
          </a:xfrm>
          <a:prstGeom prst="rect">
            <a:avLst/>
          </a:prstGeom>
        </p:spPr>
      </p:pic>
      <p:pic>
        <p:nvPicPr>
          <p:cNvPr id="16" name="Picture 15">
            <a:extLst>
              <a:ext uri="{FF2B5EF4-FFF2-40B4-BE49-F238E27FC236}">
                <a16:creationId xmlns="" xmlns:a16="http://schemas.microsoft.com/office/drawing/2014/main" id="{B63FCC7D-9AC6-4E39-A9D9-A50224CADF93}"/>
              </a:ext>
            </a:extLst>
          </p:cNvPr>
          <p:cNvPicPr>
            <a:picLocks noChangeAspect="1"/>
          </p:cNvPicPr>
          <p:nvPr/>
        </p:nvPicPr>
        <p:blipFill>
          <a:blip r:embed="rId2"/>
          <a:stretch>
            <a:fillRect/>
          </a:stretch>
        </p:blipFill>
        <p:spPr>
          <a:xfrm>
            <a:off x="935893" y="2245669"/>
            <a:ext cx="4182218" cy="1542422"/>
          </a:xfrm>
          <a:prstGeom prst="rect">
            <a:avLst/>
          </a:prstGeom>
        </p:spPr>
      </p:pic>
      <p:pic>
        <p:nvPicPr>
          <p:cNvPr id="17" name="Picture 16">
            <a:extLst>
              <a:ext uri="{FF2B5EF4-FFF2-40B4-BE49-F238E27FC236}">
                <a16:creationId xmlns="" xmlns:a16="http://schemas.microsoft.com/office/drawing/2014/main" id="{4DF0BE93-9607-4F55-9E62-80E3E555AD48}"/>
              </a:ext>
            </a:extLst>
          </p:cNvPr>
          <p:cNvPicPr>
            <a:picLocks noChangeAspect="1"/>
          </p:cNvPicPr>
          <p:nvPr/>
        </p:nvPicPr>
        <p:blipFill>
          <a:blip r:embed="rId2"/>
          <a:stretch>
            <a:fillRect/>
          </a:stretch>
        </p:blipFill>
        <p:spPr>
          <a:xfrm>
            <a:off x="6978239" y="544112"/>
            <a:ext cx="4182218" cy="1542422"/>
          </a:xfrm>
          <a:prstGeom prst="rect">
            <a:avLst/>
          </a:prstGeom>
        </p:spPr>
      </p:pic>
      <p:sp>
        <p:nvSpPr>
          <p:cNvPr id="20" name="TextBox 19">
            <a:extLst>
              <a:ext uri="{FF2B5EF4-FFF2-40B4-BE49-F238E27FC236}">
                <a16:creationId xmlns="" xmlns:a16="http://schemas.microsoft.com/office/drawing/2014/main" id="{41A841A4-0061-4FF3-81BB-0F249BF38504}"/>
              </a:ext>
            </a:extLst>
          </p:cNvPr>
          <p:cNvSpPr txBox="1"/>
          <p:nvPr/>
        </p:nvSpPr>
        <p:spPr>
          <a:xfrm>
            <a:off x="1739341" y="2812760"/>
            <a:ext cx="2764420" cy="707886"/>
          </a:xfrm>
          <a:prstGeom prst="rect">
            <a:avLst/>
          </a:prstGeom>
          <a:noFill/>
        </p:spPr>
        <p:txBody>
          <a:bodyPr wrap="square" rtlCol="0">
            <a:spAutoFit/>
          </a:bodyPr>
          <a:lstStyle/>
          <a:p>
            <a:r>
              <a:rPr lang="en-US" sz="4000" dirty="0" smtClean="0"/>
              <a:t>Shirley </a:t>
            </a:r>
            <a:r>
              <a:rPr lang="en-US" sz="4000" dirty="0" err="1" smtClean="0"/>
              <a:t>Kruis</a:t>
            </a:r>
            <a:endParaRPr lang="en-US" sz="4000" dirty="0"/>
          </a:p>
        </p:txBody>
      </p:sp>
      <p:sp>
        <p:nvSpPr>
          <p:cNvPr id="21" name="TextBox 20">
            <a:extLst>
              <a:ext uri="{FF2B5EF4-FFF2-40B4-BE49-F238E27FC236}">
                <a16:creationId xmlns="" xmlns:a16="http://schemas.microsoft.com/office/drawing/2014/main" id="{90D2DD6C-5A37-4DAA-BBD4-580FF7244F06}"/>
              </a:ext>
            </a:extLst>
          </p:cNvPr>
          <p:cNvSpPr txBox="1"/>
          <p:nvPr/>
        </p:nvSpPr>
        <p:spPr>
          <a:xfrm>
            <a:off x="7500091" y="1171343"/>
            <a:ext cx="3352891" cy="707886"/>
          </a:xfrm>
          <a:prstGeom prst="rect">
            <a:avLst/>
          </a:prstGeom>
          <a:noFill/>
        </p:spPr>
        <p:txBody>
          <a:bodyPr wrap="square" rtlCol="0">
            <a:spAutoFit/>
          </a:bodyPr>
          <a:lstStyle/>
          <a:p>
            <a:r>
              <a:rPr lang="en-US" sz="4000" dirty="0" smtClean="0"/>
              <a:t>Brenda Gibson</a:t>
            </a:r>
            <a:endParaRPr lang="en-US" sz="4000" dirty="0"/>
          </a:p>
        </p:txBody>
      </p:sp>
      <p:sp>
        <p:nvSpPr>
          <p:cNvPr id="27" name="TextBox 26">
            <a:extLst>
              <a:ext uri="{FF2B5EF4-FFF2-40B4-BE49-F238E27FC236}">
                <a16:creationId xmlns="" xmlns:a16="http://schemas.microsoft.com/office/drawing/2014/main" id="{75D080F1-8D78-4F7A-A327-5212BF88D061}"/>
              </a:ext>
            </a:extLst>
          </p:cNvPr>
          <p:cNvSpPr txBox="1"/>
          <p:nvPr/>
        </p:nvSpPr>
        <p:spPr>
          <a:xfrm>
            <a:off x="7880954" y="2757079"/>
            <a:ext cx="2349253" cy="707886"/>
          </a:xfrm>
          <a:prstGeom prst="rect">
            <a:avLst/>
          </a:prstGeom>
          <a:noFill/>
        </p:spPr>
        <p:txBody>
          <a:bodyPr wrap="square" rtlCol="0">
            <a:spAutoFit/>
          </a:bodyPr>
          <a:lstStyle/>
          <a:p>
            <a:r>
              <a:rPr lang="en-US" sz="4000" dirty="0" smtClean="0"/>
              <a:t>Jeri Owen</a:t>
            </a:r>
            <a:endParaRPr lang="en-US" sz="4000" dirty="0"/>
          </a:p>
        </p:txBody>
      </p:sp>
      <p:sp>
        <p:nvSpPr>
          <p:cNvPr id="30" name="TextBox 29">
            <a:extLst>
              <a:ext uri="{FF2B5EF4-FFF2-40B4-BE49-F238E27FC236}">
                <a16:creationId xmlns="" xmlns:a16="http://schemas.microsoft.com/office/drawing/2014/main" id="{52E6DAF5-AEAF-4A7D-8CCC-1D49F6C17E95}"/>
              </a:ext>
            </a:extLst>
          </p:cNvPr>
          <p:cNvSpPr txBox="1"/>
          <p:nvPr/>
        </p:nvSpPr>
        <p:spPr>
          <a:xfrm>
            <a:off x="4865623" y="5106507"/>
            <a:ext cx="2517815" cy="707886"/>
          </a:xfrm>
          <a:prstGeom prst="rect">
            <a:avLst/>
          </a:prstGeom>
          <a:noFill/>
        </p:spPr>
        <p:txBody>
          <a:bodyPr wrap="square" rtlCol="0">
            <a:spAutoFit/>
          </a:bodyPr>
          <a:lstStyle/>
          <a:p>
            <a:r>
              <a:rPr lang="en-US" sz="4000" dirty="0" smtClean="0"/>
              <a:t>Judy Smith</a:t>
            </a:r>
            <a:endParaRPr lang="en-US" sz="4000" dirty="0"/>
          </a:p>
        </p:txBody>
      </p:sp>
    </p:spTree>
    <p:extLst>
      <p:ext uri="{BB962C8B-B14F-4D97-AF65-F5344CB8AC3E}">
        <p14:creationId xmlns:p14="http://schemas.microsoft.com/office/powerpoint/2010/main" val="406691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7"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505734E-ED17-4176-89AF-75703F5BB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4985" y="111211"/>
            <a:ext cx="6833286" cy="6724135"/>
          </a:xfrm>
          <a:prstGeom prst="rect">
            <a:avLst/>
          </a:prstGeom>
        </p:spPr>
      </p:pic>
      <p:sp>
        <p:nvSpPr>
          <p:cNvPr id="4" name="TextBox 3">
            <a:extLst>
              <a:ext uri="{FF2B5EF4-FFF2-40B4-BE49-F238E27FC236}">
                <a16:creationId xmlns="" xmlns:a16="http://schemas.microsoft.com/office/drawing/2014/main" id="{F2FF318B-D174-43DF-9FA5-0B8C6040C911}"/>
              </a:ext>
            </a:extLst>
          </p:cNvPr>
          <p:cNvSpPr txBox="1"/>
          <p:nvPr/>
        </p:nvSpPr>
        <p:spPr>
          <a:xfrm>
            <a:off x="2940909" y="913715"/>
            <a:ext cx="2211859" cy="954107"/>
          </a:xfrm>
          <a:prstGeom prst="rect">
            <a:avLst/>
          </a:prstGeom>
          <a:noFill/>
        </p:spPr>
        <p:txBody>
          <a:bodyPr wrap="square" rtlCol="0">
            <a:spAutoFit/>
          </a:bodyPr>
          <a:lstStyle/>
          <a:p>
            <a:r>
              <a:rPr lang="en-US" sz="2800" dirty="0"/>
              <a:t>New Gold Nametags</a:t>
            </a:r>
          </a:p>
        </p:txBody>
      </p:sp>
      <p:sp>
        <p:nvSpPr>
          <p:cNvPr id="5" name="TextBox 4">
            <a:extLst>
              <a:ext uri="{FF2B5EF4-FFF2-40B4-BE49-F238E27FC236}">
                <a16:creationId xmlns="" xmlns:a16="http://schemas.microsoft.com/office/drawing/2014/main" id="{1549ABAD-05AA-46A9-8E31-9538F8AA35F0}"/>
              </a:ext>
            </a:extLst>
          </p:cNvPr>
          <p:cNvSpPr txBox="1"/>
          <p:nvPr/>
        </p:nvSpPr>
        <p:spPr>
          <a:xfrm>
            <a:off x="7488195" y="4979773"/>
            <a:ext cx="2335427" cy="954107"/>
          </a:xfrm>
          <a:prstGeom prst="rect">
            <a:avLst/>
          </a:prstGeom>
          <a:noFill/>
        </p:spPr>
        <p:txBody>
          <a:bodyPr wrap="square" rtlCol="0">
            <a:spAutoFit/>
          </a:bodyPr>
          <a:lstStyle/>
          <a:p>
            <a:r>
              <a:rPr lang="en-US" sz="2800" dirty="0"/>
              <a:t>Returning Volunteers</a:t>
            </a:r>
          </a:p>
        </p:txBody>
      </p:sp>
    </p:spTree>
    <p:extLst>
      <p:ext uri="{BB962C8B-B14F-4D97-AF65-F5344CB8AC3E}">
        <p14:creationId xmlns:p14="http://schemas.microsoft.com/office/powerpoint/2010/main" val="3605644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BEB1D20-A91C-44FD-800B-6B73318A7092}"/>
              </a:ext>
            </a:extLst>
          </p:cNvPr>
          <p:cNvSpPr txBox="1"/>
          <p:nvPr/>
        </p:nvSpPr>
        <p:spPr>
          <a:xfrm>
            <a:off x="617838" y="667265"/>
            <a:ext cx="10960443" cy="769441"/>
          </a:xfrm>
          <a:prstGeom prst="rect">
            <a:avLst/>
          </a:prstGeom>
          <a:noFill/>
        </p:spPr>
        <p:txBody>
          <a:bodyPr wrap="square" rtlCol="0">
            <a:spAutoFit/>
          </a:bodyPr>
          <a:lstStyle/>
          <a:p>
            <a:pPr algn="ctr"/>
            <a:r>
              <a:rPr lang="en-US" sz="4400" dirty="0"/>
              <a:t>Volunteer Recognition…</a:t>
            </a:r>
          </a:p>
        </p:txBody>
      </p:sp>
      <p:sp>
        <p:nvSpPr>
          <p:cNvPr id="4" name="TextBox 3">
            <a:extLst>
              <a:ext uri="{FF2B5EF4-FFF2-40B4-BE49-F238E27FC236}">
                <a16:creationId xmlns="" xmlns:a16="http://schemas.microsoft.com/office/drawing/2014/main" id="{248F37A9-1D02-4B0C-8EF6-DD91F08592B9}"/>
              </a:ext>
            </a:extLst>
          </p:cNvPr>
          <p:cNvSpPr txBox="1"/>
          <p:nvPr/>
        </p:nvSpPr>
        <p:spPr>
          <a:xfrm>
            <a:off x="605481" y="1594022"/>
            <a:ext cx="5313405" cy="4431983"/>
          </a:xfrm>
          <a:prstGeom prst="rect">
            <a:avLst/>
          </a:prstGeom>
          <a:noFill/>
        </p:spPr>
        <p:txBody>
          <a:bodyPr wrap="square" rtlCol="0">
            <a:spAutoFit/>
          </a:bodyPr>
          <a:lstStyle/>
          <a:p>
            <a:r>
              <a:rPr lang="en-US" sz="4400" dirty="0"/>
              <a:t>Executive Committee</a:t>
            </a:r>
          </a:p>
          <a:p>
            <a:r>
              <a:rPr lang="en-US" sz="4400" dirty="0"/>
              <a:t>Education Committee</a:t>
            </a:r>
          </a:p>
          <a:p>
            <a:r>
              <a:rPr lang="en-US" sz="4400" dirty="0"/>
              <a:t>Tech Committee</a:t>
            </a:r>
          </a:p>
          <a:p>
            <a:r>
              <a:rPr lang="en-US" sz="4400" dirty="0"/>
              <a:t>Nominating </a:t>
            </a:r>
            <a:r>
              <a:rPr lang="en-US" sz="4400" dirty="0" smtClean="0"/>
              <a:t>                                       	Committee</a:t>
            </a:r>
            <a:endParaRPr lang="en-US" sz="4400" dirty="0"/>
          </a:p>
          <a:p>
            <a:r>
              <a:rPr lang="en-US" sz="4400" dirty="0"/>
              <a:t>Program Committee</a:t>
            </a:r>
          </a:p>
          <a:p>
            <a:endParaRPr lang="en-US" dirty="0"/>
          </a:p>
        </p:txBody>
      </p:sp>
      <p:sp>
        <p:nvSpPr>
          <p:cNvPr id="5" name="TextBox 4">
            <a:extLst>
              <a:ext uri="{FF2B5EF4-FFF2-40B4-BE49-F238E27FC236}">
                <a16:creationId xmlns="" xmlns:a16="http://schemas.microsoft.com/office/drawing/2014/main" id="{45A2F961-B978-473B-8359-459E834F47C7}"/>
              </a:ext>
            </a:extLst>
          </p:cNvPr>
          <p:cNvSpPr txBox="1"/>
          <p:nvPr/>
        </p:nvSpPr>
        <p:spPr>
          <a:xfrm>
            <a:off x="6203092" y="1581665"/>
            <a:ext cx="6778812" cy="4431983"/>
          </a:xfrm>
          <a:prstGeom prst="rect">
            <a:avLst/>
          </a:prstGeom>
          <a:noFill/>
        </p:spPr>
        <p:txBody>
          <a:bodyPr wrap="square" rtlCol="0">
            <a:spAutoFit/>
          </a:bodyPr>
          <a:lstStyle/>
          <a:p>
            <a:r>
              <a:rPr lang="en-US" sz="4400" dirty="0"/>
              <a:t>Instructors</a:t>
            </a:r>
          </a:p>
          <a:p>
            <a:r>
              <a:rPr lang="en-US" sz="4400" dirty="0"/>
              <a:t>Monitors</a:t>
            </a:r>
          </a:p>
          <a:p>
            <a:r>
              <a:rPr lang="en-US" sz="4400" dirty="0"/>
              <a:t>SIG Coordinator</a:t>
            </a:r>
          </a:p>
          <a:p>
            <a:r>
              <a:rPr lang="en-US" sz="4400" dirty="0"/>
              <a:t>SIG Facilitators</a:t>
            </a:r>
          </a:p>
          <a:p>
            <a:r>
              <a:rPr lang="en-US" sz="4400" dirty="0"/>
              <a:t>Class Registration </a:t>
            </a:r>
            <a:r>
              <a:rPr lang="en-US" sz="4400" dirty="0" smtClean="0"/>
              <a:t>	Committee</a:t>
            </a:r>
            <a:endParaRPr lang="en-US" sz="4400" dirty="0"/>
          </a:p>
          <a:p>
            <a:endParaRPr lang="en-US" dirty="0"/>
          </a:p>
        </p:txBody>
      </p:sp>
    </p:spTree>
    <p:extLst>
      <p:ext uri="{BB962C8B-B14F-4D97-AF65-F5344CB8AC3E}">
        <p14:creationId xmlns:p14="http://schemas.microsoft.com/office/powerpoint/2010/main" val="194646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additive="base">
                                        <p:cTn id="4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 calcmode="lin" valueType="num">
                                      <p:cBhvr additive="base">
                                        <p:cTn id="4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 calcmode="lin" valueType="num">
                                      <p:cBhvr additive="base">
                                        <p:cTn id="5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 calcmode="lin" valueType="num">
                                      <p:cBhvr additive="base">
                                        <p:cTn id="6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BEB1D20-A91C-44FD-800B-6B73318A7092}"/>
              </a:ext>
            </a:extLst>
          </p:cNvPr>
          <p:cNvSpPr txBox="1"/>
          <p:nvPr/>
        </p:nvSpPr>
        <p:spPr>
          <a:xfrm>
            <a:off x="617838" y="280898"/>
            <a:ext cx="10960443" cy="769441"/>
          </a:xfrm>
          <a:prstGeom prst="rect">
            <a:avLst/>
          </a:prstGeom>
          <a:noFill/>
        </p:spPr>
        <p:txBody>
          <a:bodyPr wrap="square" rtlCol="0">
            <a:spAutoFit/>
          </a:bodyPr>
          <a:lstStyle/>
          <a:p>
            <a:pPr algn="ctr"/>
            <a:r>
              <a:rPr lang="en-US" sz="4400" dirty="0"/>
              <a:t>Volunteer Recognition…</a:t>
            </a:r>
          </a:p>
        </p:txBody>
      </p:sp>
      <p:sp>
        <p:nvSpPr>
          <p:cNvPr id="4" name="TextBox 3">
            <a:extLst>
              <a:ext uri="{FF2B5EF4-FFF2-40B4-BE49-F238E27FC236}">
                <a16:creationId xmlns="" xmlns:a16="http://schemas.microsoft.com/office/drawing/2014/main" id="{248F37A9-1D02-4B0C-8EF6-DD91F08592B9}"/>
              </a:ext>
            </a:extLst>
          </p:cNvPr>
          <p:cNvSpPr txBox="1"/>
          <p:nvPr/>
        </p:nvSpPr>
        <p:spPr>
          <a:xfrm>
            <a:off x="617838" y="1071801"/>
            <a:ext cx="5313405" cy="5786199"/>
          </a:xfrm>
          <a:prstGeom prst="rect">
            <a:avLst/>
          </a:prstGeom>
          <a:noFill/>
        </p:spPr>
        <p:txBody>
          <a:bodyPr wrap="square" rtlCol="0">
            <a:spAutoFit/>
          </a:bodyPr>
          <a:lstStyle/>
          <a:p>
            <a:r>
              <a:rPr lang="en-US" sz="4400" dirty="0" smtClean="0"/>
              <a:t>Membership 	Committee</a:t>
            </a:r>
            <a:endParaRPr lang="en-US" sz="4400" dirty="0"/>
          </a:p>
          <a:p>
            <a:r>
              <a:rPr lang="en-US" sz="4400" dirty="0"/>
              <a:t>Member Registration </a:t>
            </a:r>
            <a:r>
              <a:rPr lang="en-US" sz="4400" dirty="0" smtClean="0"/>
              <a:t>	Committee</a:t>
            </a:r>
            <a:endParaRPr lang="en-US" sz="4400" dirty="0"/>
          </a:p>
          <a:p>
            <a:r>
              <a:rPr lang="en-US" sz="4400" dirty="0"/>
              <a:t>Auditors</a:t>
            </a:r>
          </a:p>
          <a:p>
            <a:r>
              <a:rPr lang="en-US" sz="4400" dirty="0"/>
              <a:t>Club Photographer</a:t>
            </a:r>
          </a:p>
          <a:p>
            <a:r>
              <a:rPr lang="en-US" sz="4400" dirty="0"/>
              <a:t>Photo Contest </a:t>
            </a:r>
            <a:r>
              <a:rPr lang="en-US" sz="4400" dirty="0" smtClean="0"/>
              <a:t>	Committee</a:t>
            </a:r>
            <a:endParaRPr lang="en-US" sz="4400" dirty="0"/>
          </a:p>
          <a:p>
            <a:endParaRPr lang="en-US" dirty="0"/>
          </a:p>
        </p:txBody>
      </p:sp>
      <p:sp>
        <p:nvSpPr>
          <p:cNvPr id="5" name="TextBox 4">
            <a:extLst>
              <a:ext uri="{FF2B5EF4-FFF2-40B4-BE49-F238E27FC236}">
                <a16:creationId xmlns="" xmlns:a16="http://schemas.microsoft.com/office/drawing/2014/main" id="{45A2F961-B978-473B-8359-459E834F47C7}"/>
              </a:ext>
            </a:extLst>
          </p:cNvPr>
          <p:cNvSpPr txBox="1"/>
          <p:nvPr/>
        </p:nvSpPr>
        <p:spPr>
          <a:xfrm>
            <a:off x="6203092" y="1071801"/>
            <a:ext cx="5375189" cy="5109091"/>
          </a:xfrm>
          <a:prstGeom prst="rect">
            <a:avLst/>
          </a:prstGeom>
          <a:noFill/>
        </p:spPr>
        <p:txBody>
          <a:bodyPr wrap="square" rtlCol="0">
            <a:spAutoFit/>
          </a:bodyPr>
          <a:lstStyle/>
          <a:p>
            <a:r>
              <a:rPr lang="en-US" sz="4400" dirty="0" smtClean="0"/>
              <a:t>Greeting </a:t>
            </a:r>
            <a:r>
              <a:rPr lang="en-US" sz="4400" dirty="0"/>
              <a:t>Team</a:t>
            </a:r>
          </a:p>
          <a:p>
            <a:r>
              <a:rPr lang="en-US" sz="4400" dirty="0"/>
              <a:t>Hospitality Team</a:t>
            </a:r>
          </a:p>
          <a:p>
            <a:r>
              <a:rPr lang="en-US" sz="4400" dirty="0"/>
              <a:t>Club Historian</a:t>
            </a:r>
          </a:p>
          <a:p>
            <a:r>
              <a:rPr lang="en-US" sz="4400" dirty="0"/>
              <a:t>Audio/Visual </a:t>
            </a:r>
            <a:r>
              <a:rPr lang="en-US" sz="4400" dirty="0" smtClean="0"/>
              <a:t>	Committee</a:t>
            </a:r>
            <a:endParaRPr lang="en-US" sz="4400" dirty="0"/>
          </a:p>
          <a:p>
            <a:r>
              <a:rPr lang="en-US" sz="4400" dirty="0"/>
              <a:t>Web Site </a:t>
            </a:r>
            <a:r>
              <a:rPr lang="en-US" sz="4400" dirty="0" smtClean="0"/>
              <a:t>Committee</a:t>
            </a:r>
          </a:p>
          <a:p>
            <a:r>
              <a:rPr lang="en-US" sz="4400" dirty="0" smtClean="0"/>
              <a:t>Prize Committee</a:t>
            </a:r>
            <a:endParaRPr lang="en-US" sz="4400" dirty="0"/>
          </a:p>
          <a:p>
            <a:endParaRPr lang="en-US" dirty="0"/>
          </a:p>
        </p:txBody>
      </p:sp>
    </p:spTree>
    <p:extLst>
      <p:ext uri="{BB962C8B-B14F-4D97-AF65-F5344CB8AC3E}">
        <p14:creationId xmlns:p14="http://schemas.microsoft.com/office/powerpoint/2010/main" val="301563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additive="base">
                                        <p:cTn id="4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 calcmode="lin" valueType="num">
                                      <p:cBhvr additive="base">
                                        <p:cTn id="4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 calcmode="lin" valueType="num">
                                      <p:cBhvr additive="base">
                                        <p:cTn id="5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 calcmode="lin" valueType="num">
                                      <p:cBhvr additive="base">
                                        <p:cTn id="6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anim calcmode="lin" valueType="num">
                                      <p:cBhvr additive="base">
                                        <p:cTn id="6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40D63A2-B225-42DD-AFD2-E09F3BE40E18}"/>
              </a:ext>
            </a:extLst>
          </p:cNvPr>
          <p:cNvSpPr txBox="1"/>
          <p:nvPr/>
        </p:nvSpPr>
        <p:spPr>
          <a:xfrm>
            <a:off x="579202" y="0"/>
            <a:ext cx="10972800" cy="6678751"/>
          </a:xfrm>
          <a:prstGeom prst="rect">
            <a:avLst/>
          </a:prstGeom>
          <a:noFill/>
        </p:spPr>
        <p:txBody>
          <a:bodyPr wrap="square" rtlCol="0">
            <a:spAutoFit/>
          </a:bodyPr>
          <a:lstStyle/>
          <a:p>
            <a:pPr algn="ctr"/>
            <a:r>
              <a:rPr lang="en-US" sz="4400" dirty="0"/>
              <a:t>Would all the volunteers who previously stood stand again?  If there’s anybody I missed would you stand as well.</a:t>
            </a:r>
          </a:p>
          <a:p>
            <a:pPr algn="ctr"/>
            <a:endParaRPr lang="en-US" sz="4000" dirty="0"/>
          </a:p>
          <a:p>
            <a:pPr algn="ctr"/>
            <a:r>
              <a:rPr lang="en-US" sz="4400" dirty="0"/>
              <a:t>These are the people who have given their time and talent to make this club the largest and most successful park based computer club in the valley…</a:t>
            </a:r>
          </a:p>
          <a:p>
            <a:pPr algn="ctr"/>
            <a:endParaRPr lang="en-US" sz="4000" dirty="0"/>
          </a:p>
          <a:p>
            <a:pPr algn="ctr"/>
            <a:r>
              <a:rPr lang="en-US" sz="4400" dirty="0"/>
              <a:t>Let’s show our appreciation one more time…</a:t>
            </a:r>
          </a:p>
        </p:txBody>
      </p:sp>
    </p:spTree>
    <p:extLst>
      <p:ext uri="{BB962C8B-B14F-4D97-AF65-F5344CB8AC3E}">
        <p14:creationId xmlns:p14="http://schemas.microsoft.com/office/powerpoint/2010/main" val="427155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096" y="3103808"/>
            <a:ext cx="10972800" cy="769441"/>
          </a:xfrm>
          <a:prstGeom prst="rect">
            <a:avLst/>
          </a:prstGeom>
          <a:noFill/>
        </p:spPr>
        <p:txBody>
          <a:bodyPr wrap="square" rtlCol="0">
            <a:spAutoFit/>
          </a:bodyPr>
          <a:lstStyle/>
          <a:p>
            <a:pPr algn="ctr"/>
            <a:r>
              <a:rPr lang="en-US" sz="4400" dirty="0" smtClean="0"/>
              <a:t>And last but certainly not least…</a:t>
            </a:r>
            <a:endParaRPr lang="en-US" sz="4400" dirty="0"/>
          </a:p>
        </p:txBody>
      </p:sp>
    </p:spTree>
    <p:extLst>
      <p:ext uri="{BB962C8B-B14F-4D97-AF65-F5344CB8AC3E}">
        <p14:creationId xmlns:p14="http://schemas.microsoft.com/office/powerpoint/2010/main" val="4017913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6B10B57-8CE1-425F-8627-59BB908D9679}"/>
              </a:ext>
            </a:extLst>
          </p:cNvPr>
          <p:cNvSpPr txBox="1"/>
          <p:nvPr/>
        </p:nvSpPr>
        <p:spPr>
          <a:xfrm>
            <a:off x="593124" y="679622"/>
            <a:ext cx="9045146" cy="2800767"/>
          </a:xfrm>
          <a:prstGeom prst="rect">
            <a:avLst/>
          </a:prstGeom>
          <a:noFill/>
        </p:spPr>
        <p:txBody>
          <a:bodyPr wrap="square" rtlCol="0">
            <a:spAutoFit/>
          </a:bodyPr>
          <a:lstStyle/>
          <a:p>
            <a:pPr algn="ctr"/>
            <a:r>
              <a:rPr lang="en-US" sz="4400" dirty="0"/>
              <a:t>Thank Alyson and the front office and </a:t>
            </a:r>
            <a:r>
              <a:rPr lang="en-US" sz="4400" dirty="0" smtClean="0"/>
              <a:t>Kimberly </a:t>
            </a:r>
            <a:r>
              <a:rPr lang="en-US" sz="4400" dirty="0"/>
              <a:t>and the activity office for all that they do to make this club possible…</a:t>
            </a:r>
          </a:p>
        </p:txBody>
      </p:sp>
      <p:pic>
        <p:nvPicPr>
          <p:cNvPr id="4" name="Picture 3">
            <a:extLst>
              <a:ext uri="{FF2B5EF4-FFF2-40B4-BE49-F238E27FC236}">
                <a16:creationId xmlns="" xmlns:a16="http://schemas.microsoft.com/office/drawing/2014/main" id="{EB1B53FF-6783-4BD9-9C1C-B2EBC1032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703525">
            <a:off x="9719170" y="1123740"/>
            <a:ext cx="2456051" cy="2121135"/>
          </a:xfrm>
          <a:prstGeom prst="rect">
            <a:avLst/>
          </a:prstGeom>
        </p:spPr>
      </p:pic>
      <p:sp>
        <p:nvSpPr>
          <p:cNvPr id="6" name="TextBox 5">
            <a:extLst>
              <a:ext uri="{FF2B5EF4-FFF2-40B4-BE49-F238E27FC236}">
                <a16:creationId xmlns="" xmlns:a16="http://schemas.microsoft.com/office/drawing/2014/main" id="{1CEF8159-45EE-4313-ACA1-279EF36F4F40}"/>
              </a:ext>
            </a:extLst>
          </p:cNvPr>
          <p:cNvSpPr txBox="1"/>
          <p:nvPr/>
        </p:nvSpPr>
        <p:spPr>
          <a:xfrm>
            <a:off x="3237514" y="4741304"/>
            <a:ext cx="5517292" cy="769441"/>
          </a:xfrm>
          <a:prstGeom prst="rect">
            <a:avLst/>
          </a:prstGeom>
          <a:noFill/>
        </p:spPr>
        <p:txBody>
          <a:bodyPr wrap="square" rtlCol="0">
            <a:spAutoFit/>
          </a:bodyPr>
          <a:lstStyle/>
          <a:p>
            <a:pPr algn="ctr"/>
            <a:r>
              <a:rPr lang="en-US" sz="4400" dirty="0"/>
              <a:t>They Provide…</a:t>
            </a:r>
          </a:p>
        </p:txBody>
      </p:sp>
    </p:spTree>
    <p:extLst>
      <p:ext uri="{BB962C8B-B14F-4D97-AF65-F5344CB8AC3E}">
        <p14:creationId xmlns:p14="http://schemas.microsoft.com/office/powerpoint/2010/main" val="1263516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B1B53FF-6783-4BD9-9C1C-B2EBC1032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99944">
            <a:off x="4825198" y="4613913"/>
            <a:ext cx="2456051" cy="2121135"/>
          </a:xfrm>
          <a:prstGeom prst="rect">
            <a:avLst/>
          </a:prstGeom>
        </p:spPr>
      </p:pic>
      <p:sp>
        <p:nvSpPr>
          <p:cNvPr id="3" name="TextBox 2">
            <a:extLst>
              <a:ext uri="{FF2B5EF4-FFF2-40B4-BE49-F238E27FC236}">
                <a16:creationId xmlns="" xmlns:a16="http://schemas.microsoft.com/office/drawing/2014/main" id="{5443DC3E-D2F3-447F-B694-CC55AE34E2CE}"/>
              </a:ext>
            </a:extLst>
          </p:cNvPr>
          <p:cNvSpPr txBox="1"/>
          <p:nvPr/>
        </p:nvSpPr>
        <p:spPr>
          <a:xfrm>
            <a:off x="180999" y="258823"/>
            <a:ext cx="10830437" cy="4431983"/>
          </a:xfrm>
          <a:prstGeom prst="rect">
            <a:avLst/>
          </a:prstGeom>
          <a:noFill/>
        </p:spPr>
        <p:txBody>
          <a:bodyPr wrap="square" rtlCol="0">
            <a:spAutoFit/>
          </a:bodyPr>
          <a:lstStyle/>
          <a:p>
            <a:r>
              <a:rPr lang="en-US" sz="4400" dirty="0"/>
              <a:t>Ballroom space every Friday</a:t>
            </a:r>
          </a:p>
          <a:p>
            <a:r>
              <a:rPr lang="en-US" sz="4400" dirty="0"/>
              <a:t>Chair and table set-up for the meeting</a:t>
            </a:r>
          </a:p>
          <a:p>
            <a:r>
              <a:rPr lang="en-US" sz="4400" dirty="0"/>
              <a:t>Audio &amp; Video capabilities for club </a:t>
            </a:r>
            <a:r>
              <a:rPr lang="en-US" sz="4400" dirty="0" smtClean="0"/>
              <a:t>meetings</a:t>
            </a:r>
            <a:endParaRPr lang="en-US" sz="4400" dirty="0"/>
          </a:p>
          <a:p>
            <a:r>
              <a:rPr lang="en-US" sz="4400" dirty="0"/>
              <a:t>Exclusive use of Labs 1&amp;2</a:t>
            </a:r>
          </a:p>
          <a:p>
            <a:r>
              <a:rPr lang="en-US" sz="4400" dirty="0"/>
              <a:t>Use of the Hopi Room and the Apache </a:t>
            </a:r>
            <a:r>
              <a:rPr lang="en-US" sz="4400" dirty="0" smtClean="0"/>
              <a:t>Room</a:t>
            </a:r>
            <a:endParaRPr lang="en-US" sz="4400" dirty="0"/>
          </a:p>
          <a:p>
            <a:r>
              <a:rPr lang="en-US" sz="4400" dirty="0"/>
              <a:t>Access to the high speed internet connection</a:t>
            </a:r>
          </a:p>
          <a:p>
            <a:endParaRPr lang="en-US" dirty="0"/>
          </a:p>
        </p:txBody>
      </p:sp>
    </p:spTree>
    <p:extLst>
      <p:ext uri="{BB962C8B-B14F-4D97-AF65-F5344CB8AC3E}">
        <p14:creationId xmlns:p14="http://schemas.microsoft.com/office/powerpoint/2010/main" val="39171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B1B53FF-6783-4BD9-9C1C-B2EBC1032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79588">
            <a:off x="9578355" y="152128"/>
            <a:ext cx="2456051" cy="2121135"/>
          </a:xfrm>
          <a:prstGeom prst="rect">
            <a:avLst/>
          </a:prstGeom>
        </p:spPr>
      </p:pic>
      <p:sp>
        <p:nvSpPr>
          <p:cNvPr id="5" name="TextBox 4">
            <a:extLst>
              <a:ext uri="{FF2B5EF4-FFF2-40B4-BE49-F238E27FC236}">
                <a16:creationId xmlns="" xmlns:a16="http://schemas.microsoft.com/office/drawing/2014/main" id="{5BA76241-A921-417D-A926-90BEB19BFDBF}"/>
              </a:ext>
            </a:extLst>
          </p:cNvPr>
          <p:cNvSpPr txBox="1"/>
          <p:nvPr/>
        </p:nvSpPr>
        <p:spPr>
          <a:xfrm>
            <a:off x="168046" y="241066"/>
            <a:ext cx="12023954" cy="6463308"/>
          </a:xfrm>
          <a:prstGeom prst="rect">
            <a:avLst/>
          </a:prstGeom>
          <a:noFill/>
        </p:spPr>
        <p:txBody>
          <a:bodyPr wrap="square" rtlCol="0">
            <a:spAutoFit/>
          </a:bodyPr>
          <a:lstStyle/>
          <a:p>
            <a:r>
              <a:rPr lang="en-US" sz="4400" dirty="0"/>
              <a:t>Gold nametags for 10 hour volunteers</a:t>
            </a:r>
          </a:p>
          <a:p>
            <a:r>
              <a:rPr lang="en-US" sz="4400" dirty="0"/>
              <a:t>Periodic supply of donuts and cake</a:t>
            </a:r>
          </a:p>
          <a:p>
            <a:r>
              <a:rPr lang="en-US" sz="4400" dirty="0"/>
              <a:t>Gift Baskets for the Photo contest winners</a:t>
            </a:r>
          </a:p>
          <a:p>
            <a:r>
              <a:rPr lang="en-US" sz="4400" dirty="0"/>
              <a:t>Dedicated wall </a:t>
            </a:r>
            <a:r>
              <a:rPr lang="en-US" sz="4400" dirty="0" smtClean="0"/>
              <a:t>space to </a:t>
            </a:r>
            <a:r>
              <a:rPr lang="en-US" sz="4400" dirty="0"/>
              <a:t>display photo contest </a:t>
            </a:r>
            <a:r>
              <a:rPr lang="en-US" sz="4400" dirty="0" smtClean="0"/>
              <a:t>winners</a:t>
            </a:r>
          </a:p>
          <a:p>
            <a:r>
              <a:rPr lang="en-US" sz="4400" dirty="0" smtClean="0"/>
              <a:t>Carpeted </a:t>
            </a:r>
            <a:r>
              <a:rPr lang="en-US" sz="4400" dirty="0"/>
              <a:t>and </a:t>
            </a:r>
            <a:r>
              <a:rPr lang="en-US" sz="4400" dirty="0" smtClean="0"/>
              <a:t>painted </a:t>
            </a:r>
            <a:r>
              <a:rPr lang="en-US" sz="4400" dirty="0"/>
              <a:t>both labs</a:t>
            </a:r>
          </a:p>
          <a:p>
            <a:r>
              <a:rPr lang="en-US" sz="4400" dirty="0" smtClean="0"/>
              <a:t>Provided </a:t>
            </a:r>
            <a:r>
              <a:rPr lang="en-US" sz="4400" dirty="0"/>
              <a:t>smart </a:t>
            </a:r>
            <a:r>
              <a:rPr lang="en-US" sz="4400" dirty="0" smtClean="0"/>
              <a:t>TV’s </a:t>
            </a:r>
            <a:r>
              <a:rPr lang="en-US" sz="4400" dirty="0"/>
              <a:t>for </a:t>
            </a:r>
            <a:r>
              <a:rPr lang="en-US" sz="4400" dirty="0" smtClean="0"/>
              <a:t>both labs </a:t>
            </a:r>
          </a:p>
          <a:p>
            <a:r>
              <a:rPr lang="en-US" sz="4400" dirty="0" smtClean="0"/>
              <a:t>Installed </a:t>
            </a:r>
            <a:r>
              <a:rPr lang="en-US" sz="4400" dirty="0"/>
              <a:t>a motorized movie screen in the ballroom</a:t>
            </a:r>
          </a:p>
          <a:p>
            <a:r>
              <a:rPr lang="en-US" sz="4400" dirty="0"/>
              <a:t>And much, much more!</a:t>
            </a:r>
          </a:p>
          <a:p>
            <a:endParaRPr lang="en-US" dirty="0"/>
          </a:p>
        </p:txBody>
      </p:sp>
    </p:spTree>
    <p:extLst>
      <p:ext uri="{BB962C8B-B14F-4D97-AF65-F5344CB8AC3E}">
        <p14:creationId xmlns:p14="http://schemas.microsoft.com/office/powerpoint/2010/main" val="411305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90B96AE-9EB8-4E86-9EE8-1D9859680DFC}"/>
              </a:ext>
            </a:extLst>
          </p:cNvPr>
          <p:cNvSpPr txBox="1"/>
          <p:nvPr/>
        </p:nvSpPr>
        <p:spPr>
          <a:xfrm>
            <a:off x="593124" y="667265"/>
            <a:ext cx="10985157" cy="769441"/>
          </a:xfrm>
          <a:prstGeom prst="rect">
            <a:avLst/>
          </a:prstGeom>
          <a:noFill/>
        </p:spPr>
        <p:txBody>
          <a:bodyPr wrap="square" rtlCol="0">
            <a:spAutoFit/>
          </a:bodyPr>
          <a:lstStyle/>
          <a:p>
            <a:pPr algn="ctr"/>
            <a:r>
              <a:rPr lang="en-US" sz="4400" dirty="0"/>
              <a:t>Classes</a:t>
            </a:r>
            <a:r>
              <a:rPr lang="en-US" sz="4400" dirty="0" smtClean="0"/>
              <a:t>…</a:t>
            </a:r>
            <a:r>
              <a:rPr lang="en-US" sz="3200" dirty="0" smtClean="0"/>
              <a:t>(Continued)</a:t>
            </a:r>
            <a:endParaRPr lang="en-US" sz="3200" dirty="0"/>
          </a:p>
        </p:txBody>
      </p:sp>
      <p:sp>
        <p:nvSpPr>
          <p:cNvPr id="4" name="TextBox 3">
            <a:extLst>
              <a:ext uri="{FF2B5EF4-FFF2-40B4-BE49-F238E27FC236}">
                <a16:creationId xmlns="" xmlns:a16="http://schemas.microsoft.com/office/drawing/2014/main" id="{D6E36016-B9A5-4086-8A64-5FA87F369CC9}"/>
              </a:ext>
            </a:extLst>
          </p:cNvPr>
          <p:cNvSpPr txBox="1"/>
          <p:nvPr/>
        </p:nvSpPr>
        <p:spPr>
          <a:xfrm>
            <a:off x="593124" y="2157923"/>
            <a:ext cx="8061480" cy="4524315"/>
          </a:xfrm>
          <a:prstGeom prst="rect">
            <a:avLst/>
          </a:prstGeom>
          <a:noFill/>
        </p:spPr>
        <p:txBody>
          <a:bodyPr wrap="square" rtlCol="0">
            <a:spAutoFit/>
          </a:bodyPr>
          <a:lstStyle/>
          <a:p>
            <a:r>
              <a:rPr lang="en-US" sz="4400" dirty="0" smtClean="0"/>
              <a:t>12 </a:t>
            </a:r>
            <a:r>
              <a:rPr lang="en-US" sz="4400" dirty="0"/>
              <a:t>Instructors Teaching Classes</a:t>
            </a:r>
          </a:p>
          <a:p>
            <a:r>
              <a:rPr lang="en-US" sz="4400" dirty="0"/>
              <a:t>Over </a:t>
            </a:r>
            <a:r>
              <a:rPr lang="en-US" sz="4400" dirty="0" smtClean="0"/>
              <a:t>113 </a:t>
            </a:r>
            <a:r>
              <a:rPr lang="en-US" sz="4400" dirty="0"/>
              <a:t>Instructor Hours Logged</a:t>
            </a:r>
          </a:p>
          <a:p>
            <a:r>
              <a:rPr lang="en-US" sz="4400" dirty="0" smtClean="0"/>
              <a:t>12 </a:t>
            </a:r>
            <a:r>
              <a:rPr lang="en-US" sz="4400" dirty="0"/>
              <a:t>Monitors Assisting with Classes and </a:t>
            </a:r>
            <a:r>
              <a:rPr lang="en-US" sz="4400" dirty="0" smtClean="0"/>
              <a:t>SIG’s</a:t>
            </a:r>
          </a:p>
          <a:p>
            <a:r>
              <a:rPr lang="en-US" sz="4400" dirty="0" smtClean="0"/>
              <a:t>Over 88</a:t>
            </a:r>
            <a:r>
              <a:rPr lang="en-US" sz="4400" dirty="0" smtClean="0">
                <a:solidFill>
                  <a:srgbClr val="FF0000"/>
                </a:solidFill>
              </a:rPr>
              <a:t> </a:t>
            </a:r>
            <a:r>
              <a:rPr lang="en-US" sz="4400" dirty="0" smtClean="0"/>
              <a:t>Monitor Hours Logged</a:t>
            </a:r>
            <a:endParaRPr lang="en-US" sz="4400" dirty="0">
              <a:solidFill>
                <a:srgbClr val="FF0000"/>
              </a:solidFill>
            </a:endParaRPr>
          </a:p>
          <a:p>
            <a:r>
              <a:rPr lang="en-US" sz="4400" dirty="0"/>
              <a:t>Over </a:t>
            </a:r>
            <a:r>
              <a:rPr lang="en-US" sz="4400" dirty="0" smtClean="0"/>
              <a:t>350 </a:t>
            </a:r>
            <a:r>
              <a:rPr lang="en-US" sz="4400" dirty="0"/>
              <a:t>Class Attendees</a:t>
            </a:r>
          </a:p>
          <a:p>
            <a:endParaRPr lang="en-US" sz="2400" dirty="0"/>
          </a:p>
        </p:txBody>
      </p:sp>
      <p:pic>
        <p:nvPicPr>
          <p:cNvPr id="6" name="Picture 5">
            <a:extLst>
              <a:ext uri="{FF2B5EF4-FFF2-40B4-BE49-F238E27FC236}">
                <a16:creationId xmlns="" xmlns:a16="http://schemas.microsoft.com/office/drawing/2014/main" id="{DF454CB6-A0FE-40A9-AEBC-C00B159FB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5557" y="1752976"/>
            <a:ext cx="3366443" cy="3366443"/>
          </a:xfrm>
          <a:prstGeom prst="rect">
            <a:avLst/>
          </a:prstGeom>
        </p:spPr>
      </p:pic>
    </p:spTree>
    <p:extLst>
      <p:ext uri="{BB962C8B-B14F-4D97-AF65-F5344CB8AC3E}">
        <p14:creationId xmlns:p14="http://schemas.microsoft.com/office/powerpoint/2010/main" val="317722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74360F6-FB65-469E-88A6-A2FACDFEDC34}"/>
              </a:ext>
            </a:extLst>
          </p:cNvPr>
          <p:cNvSpPr txBox="1"/>
          <p:nvPr/>
        </p:nvSpPr>
        <p:spPr>
          <a:xfrm>
            <a:off x="617838" y="667265"/>
            <a:ext cx="10960443" cy="5511113"/>
          </a:xfrm>
          <a:prstGeom prst="rect">
            <a:avLst/>
          </a:prstGeom>
          <a:noFill/>
        </p:spPr>
        <p:txBody>
          <a:bodyPr wrap="square" rtlCol="0">
            <a:spAutoFit/>
          </a:bodyPr>
          <a:lstStyle/>
          <a:p>
            <a:endParaRPr lang="en-US" dirty="0"/>
          </a:p>
        </p:txBody>
      </p:sp>
      <p:pic>
        <p:nvPicPr>
          <p:cNvPr id="3" name="Picture 2">
            <a:extLst>
              <a:ext uri="{FF2B5EF4-FFF2-40B4-BE49-F238E27FC236}">
                <a16:creationId xmlns="" xmlns:a16="http://schemas.microsoft.com/office/drawing/2014/main" id="{BB71EDB8-9F99-448E-84E0-9B765A4F3D63}"/>
              </a:ext>
            </a:extLst>
          </p:cNvPr>
          <p:cNvPicPr>
            <a:picLocks noChangeAspect="1"/>
          </p:cNvPicPr>
          <p:nvPr/>
        </p:nvPicPr>
        <p:blipFill>
          <a:blip r:embed="rId2"/>
          <a:stretch>
            <a:fillRect/>
          </a:stretch>
        </p:blipFill>
        <p:spPr>
          <a:xfrm>
            <a:off x="398811" y="4288379"/>
            <a:ext cx="2142079" cy="2770946"/>
          </a:xfrm>
          <a:prstGeom prst="rect">
            <a:avLst/>
          </a:prstGeom>
        </p:spPr>
      </p:pic>
      <p:pic>
        <p:nvPicPr>
          <p:cNvPr id="4" name="Picture 3">
            <a:extLst>
              <a:ext uri="{FF2B5EF4-FFF2-40B4-BE49-F238E27FC236}">
                <a16:creationId xmlns="" xmlns:a16="http://schemas.microsoft.com/office/drawing/2014/main" id="{80E0A11F-F6D7-460B-8201-F542C01F15AA}"/>
              </a:ext>
            </a:extLst>
          </p:cNvPr>
          <p:cNvPicPr>
            <a:picLocks noChangeAspect="1"/>
          </p:cNvPicPr>
          <p:nvPr/>
        </p:nvPicPr>
        <p:blipFill>
          <a:blip r:embed="rId3"/>
          <a:stretch>
            <a:fillRect/>
          </a:stretch>
        </p:blipFill>
        <p:spPr>
          <a:xfrm>
            <a:off x="9486637" y="4090719"/>
            <a:ext cx="2235045" cy="2870700"/>
          </a:xfrm>
          <a:prstGeom prst="rect">
            <a:avLst/>
          </a:prstGeom>
        </p:spPr>
      </p:pic>
      <p:pic>
        <p:nvPicPr>
          <p:cNvPr id="5" name="Picture 4">
            <a:extLst>
              <a:ext uri="{FF2B5EF4-FFF2-40B4-BE49-F238E27FC236}">
                <a16:creationId xmlns="" xmlns:a16="http://schemas.microsoft.com/office/drawing/2014/main" id="{6F1A6E80-C8C9-41C0-B688-6DCC54D6FCF0}"/>
              </a:ext>
            </a:extLst>
          </p:cNvPr>
          <p:cNvPicPr>
            <a:picLocks noChangeAspect="1"/>
          </p:cNvPicPr>
          <p:nvPr/>
        </p:nvPicPr>
        <p:blipFill>
          <a:blip r:embed="rId4"/>
          <a:stretch>
            <a:fillRect/>
          </a:stretch>
        </p:blipFill>
        <p:spPr>
          <a:xfrm>
            <a:off x="3715346" y="4432713"/>
            <a:ext cx="2068564" cy="2482277"/>
          </a:xfrm>
          <a:prstGeom prst="rect">
            <a:avLst/>
          </a:prstGeom>
        </p:spPr>
      </p:pic>
      <p:pic>
        <p:nvPicPr>
          <p:cNvPr id="7" name="Picture 6">
            <a:extLst>
              <a:ext uri="{FF2B5EF4-FFF2-40B4-BE49-F238E27FC236}">
                <a16:creationId xmlns="" xmlns:a16="http://schemas.microsoft.com/office/drawing/2014/main" id="{282471AD-871A-4C88-BCED-95001E0EC810}"/>
              </a:ext>
            </a:extLst>
          </p:cNvPr>
          <p:cNvPicPr>
            <a:picLocks noChangeAspect="1"/>
          </p:cNvPicPr>
          <p:nvPr/>
        </p:nvPicPr>
        <p:blipFill>
          <a:blip r:embed="rId5"/>
          <a:stretch>
            <a:fillRect/>
          </a:stretch>
        </p:blipFill>
        <p:spPr>
          <a:xfrm>
            <a:off x="6372421" y="4154603"/>
            <a:ext cx="2595722" cy="2701239"/>
          </a:xfrm>
          <a:prstGeom prst="rect">
            <a:avLst/>
          </a:prstGeom>
        </p:spPr>
      </p:pic>
      <p:pic>
        <p:nvPicPr>
          <p:cNvPr id="9" name="Picture 8">
            <a:extLst>
              <a:ext uri="{FF2B5EF4-FFF2-40B4-BE49-F238E27FC236}">
                <a16:creationId xmlns="" xmlns:a16="http://schemas.microsoft.com/office/drawing/2014/main" id="{E29A9C8E-DDC5-433F-BA07-8F244C81D5F1}"/>
              </a:ext>
            </a:extLst>
          </p:cNvPr>
          <p:cNvPicPr>
            <a:picLocks noChangeAspect="1"/>
          </p:cNvPicPr>
          <p:nvPr/>
        </p:nvPicPr>
        <p:blipFill>
          <a:blip r:embed="rId6"/>
          <a:stretch>
            <a:fillRect/>
          </a:stretch>
        </p:blipFill>
        <p:spPr>
          <a:xfrm>
            <a:off x="4749628" y="-16608"/>
            <a:ext cx="2692744" cy="3153042"/>
          </a:xfrm>
          <a:prstGeom prst="rect">
            <a:avLst/>
          </a:prstGeom>
        </p:spPr>
      </p:pic>
      <p:sp>
        <p:nvSpPr>
          <p:cNvPr id="10" name="TextBox 9">
            <a:extLst>
              <a:ext uri="{FF2B5EF4-FFF2-40B4-BE49-F238E27FC236}">
                <a16:creationId xmlns="" xmlns:a16="http://schemas.microsoft.com/office/drawing/2014/main" id="{69621657-1B7F-4A7F-A727-043261DA8BF9}"/>
              </a:ext>
            </a:extLst>
          </p:cNvPr>
          <p:cNvSpPr txBox="1"/>
          <p:nvPr/>
        </p:nvSpPr>
        <p:spPr>
          <a:xfrm>
            <a:off x="2176351" y="2767280"/>
            <a:ext cx="7839298" cy="1446550"/>
          </a:xfrm>
          <a:prstGeom prst="rect">
            <a:avLst/>
          </a:prstGeom>
          <a:noFill/>
        </p:spPr>
        <p:txBody>
          <a:bodyPr wrap="square" rtlCol="0">
            <a:spAutoFit/>
          </a:bodyPr>
          <a:lstStyle/>
          <a:p>
            <a:pPr algn="ctr"/>
            <a:r>
              <a:rPr lang="en-US" sz="4400" dirty="0"/>
              <a:t>Have a Happy and a Safe Summer…See you in the Fall!</a:t>
            </a:r>
          </a:p>
        </p:txBody>
      </p:sp>
      <p:pic>
        <p:nvPicPr>
          <p:cNvPr id="12" name="Picture 11">
            <a:extLst>
              <a:ext uri="{FF2B5EF4-FFF2-40B4-BE49-F238E27FC236}">
                <a16:creationId xmlns="" xmlns:a16="http://schemas.microsoft.com/office/drawing/2014/main" id="{1F9ADBBD-4C5D-44A7-A1F1-264567FDF101}"/>
              </a:ext>
            </a:extLst>
          </p:cNvPr>
          <p:cNvPicPr>
            <a:picLocks noChangeAspect="1"/>
          </p:cNvPicPr>
          <p:nvPr/>
        </p:nvPicPr>
        <p:blipFill>
          <a:blip r:embed="rId7"/>
          <a:stretch>
            <a:fillRect/>
          </a:stretch>
        </p:blipFill>
        <p:spPr>
          <a:xfrm>
            <a:off x="404415" y="679621"/>
            <a:ext cx="2190750" cy="2371725"/>
          </a:xfrm>
          <a:prstGeom prst="rect">
            <a:avLst/>
          </a:prstGeom>
        </p:spPr>
      </p:pic>
      <p:pic>
        <p:nvPicPr>
          <p:cNvPr id="13" name="Picture 12">
            <a:extLst>
              <a:ext uri="{FF2B5EF4-FFF2-40B4-BE49-F238E27FC236}">
                <a16:creationId xmlns="" xmlns:a16="http://schemas.microsoft.com/office/drawing/2014/main" id="{91E2AD4A-E604-4AFA-8E6D-8A658AC0AEA0}"/>
              </a:ext>
            </a:extLst>
          </p:cNvPr>
          <p:cNvPicPr>
            <a:picLocks noChangeAspect="1"/>
          </p:cNvPicPr>
          <p:nvPr/>
        </p:nvPicPr>
        <p:blipFill>
          <a:blip r:embed="rId8"/>
          <a:stretch>
            <a:fillRect/>
          </a:stretch>
        </p:blipFill>
        <p:spPr>
          <a:xfrm>
            <a:off x="9111105" y="511618"/>
            <a:ext cx="2019300" cy="2466975"/>
          </a:xfrm>
          <a:prstGeom prst="rect">
            <a:avLst/>
          </a:prstGeom>
        </p:spPr>
      </p:pic>
    </p:spTree>
    <p:extLst>
      <p:ext uri="{BB962C8B-B14F-4D97-AF65-F5344CB8AC3E}">
        <p14:creationId xmlns:p14="http://schemas.microsoft.com/office/powerpoint/2010/main" val="2976919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81C93C9-73A0-4BD1-9B9C-B7E40218674C}"/>
              </a:ext>
            </a:extLst>
          </p:cNvPr>
          <p:cNvSpPr txBox="1"/>
          <p:nvPr/>
        </p:nvSpPr>
        <p:spPr>
          <a:xfrm>
            <a:off x="605481" y="679622"/>
            <a:ext cx="10985157" cy="5447645"/>
          </a:xfrm>
          <a:prstGeom prst="rect">
            <a:avLst/>
          </a:prstGeom>
          <a:noFill/>
        </p:spPr>
        <p:txBody>
          <a:bodyPr wrap="square" rtlCol="0">
            <a:spAutoFit/>
          </a:bodyPr>
          <a:lstStyle/>
          <a:p>
            <a:pPr algn="ctr"/>
            <a:r>
              <a:rPr lang="en-US" sz="4000" dirty="0"/>
              <a:t>SIG’s…</a:t>
            </a:r>
          </a:p>
          <a:p>
            <a:r>
              <a:rPr lang="en-US" sz="4400" dirty="0" smtClean="0"/>
              <a:t>9 </a:t>
            </a:r>
            <a:r>
              <a:rPr lang="en-US" sz="4400" dirty="0"/>
              <a:t>SIG’s throughout the season</a:t>
            </a:r>
          </a:p>
          <a:p>
            <a:endParaRPr lang="en-US" sz="4400" dirty="0"/>
          </a:p>
          <a:p>
            <a:r>
              <a:rPr lang="en-US" sz="4400" dirty="0"/>
              <a:t>2</a:t>
            </a:r>
            <a:r>
              <a:rPr lang="en-US" sz="4400" dirty="0" smtClean="0"/>
              <a:t> </a:t>
            </a:r>
            <a:r>
              <a:rPr lang="en-US" sz="4400" dirty="0"/>
              <a:t>New </a:t>
            </a:r>
            <a:r>
              <a:rPr lang="en-US" sz="4400" dirty="0" smtClean="0"/>
              <a:t>SIG’s </a:t>
            </a:r>
            <a:r>
              <a:rPr lang="en-US" sz="4400" dirty="0"/>
              <a:t>Offered</a:t>
            </a:r>
          </a:p>
          <a:p>
            <a:r>
              <a:rPr lang="en-US" sz="4400" dirty="0"/>
              <a:t>	Google Apps</a:t>
            </a:r>
          </a:p>
          <a:p>
            <a:r>
              <a:rPr lang="en-US" sz="4400" dirty="0" smtClean="0"/>
              <a:t>	Computer </a:t>
            </a:r>
            <a:r>
              <a:rPr lang="en-US" sz="4400" dirty="0"/>
              <a:t>Security</a:t>
            </a:r>
          </a:p>
          <a:p>
            <a:r>
              <a:rPr lang="en-US" sz="4400" dirty="0" smtClean="0"/>
              <a:t>7 </a:t>
            </a:r>
            <a:r>
              <a:rPr lang="en-US" sz="4400" dirty="0"/>
              <a:t>SIG Facilitators</a:t>
            </a:r>
          </a:p>
          <a:p>
            <a:r>
              <a:rPr lang="en-US" sz="4400" dirty="0"/>
              <a:t>Over </a:t>
            </a:r>
            <a:r>
              <a:rPr lang="en-US" sz="4400" dirty="0" smtClean="0"/>
              <a:t>476 </a:t>
            </a:r>
            <a:r>
              <a:rPr lang="en-US" sz="4400" dirty="0"/>
              <a:t>SIG Attendees</a:t>
            </a:r>
          </a:p>
        </p:txBody>
      </p:sp>
      <p:pic>
        <p:nvPicPr>
          <p:cNvPr id="5" name="Picture 4">
            <a:extLst>
              <a:ext uri="{FF2B5EF4-FFF2-40B4-BE49-F238E27FC236}">
                <a16:creationId xmlns="" xmlns:a16="http://schemas.microsoft.com/office/drawing/2014/main" id="{D7AC0EA6-5779-43D2-9DA6-61FDC81C6D20}"/>
              </a:ext>
            </a:extLst>
          </p:cNvPr>
          <p:cNvPicPr>
            <a:picLocks noChangeAspect="1"/>
          </p:cNvPicPr>
          <p:nvPr/>
        </p:nvPicPr>
        <p:blipFill>
          <a:blip r:embed="rId2"/>
          <a:stretch>
            <a:fillRect/>
          </a:stretch>
        </p:blipFill>
        <p:spPr>
          <a:xfrm>
            <a:off x="7557065" y="2598135"/>
            <a:ext cx="3506503" cy="3026890"/>
          </a:xfrm>
          <a:prstGeom prst="rect">
            <a:avLst/>
          </a:prstGeom>
        </p:spPr>
      </p:pic>
    </p:spTree>
    <p:extLst>
      <p:ext uri="{BB962C8B-B14F-4D97-AF65-F5344CB8AC3E}">
        <p14:creationId xmlns:p14="http://schemas.microsoft.com/office/powerpoint/2010/main" val="367058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79015" y="3821534"/>
            <a:ext cx="4371036" cy="3385872"/>
          </a:xfrm>
          <a:prstGeom prst="rect">
            <a:avLst/>
          </a:prstGeom>
        </p:spPr>
      </p:pic>
      <p:pic>
        <p:nvPicPr>
          <p:cNvPr id="7" name="Picture 6"/>
          <p:cNvPicPr>
            <a:picLocks noChangeAspect="1"/>
          </p:cNvPicPr>
          <p:nvPr/>
        </p:nvPicPr>
        <p:blipFill>
          <a:blip r:embed="rId3"/>
          <a:stretch>
            <a:fillRect/>
          </a:stretch>
        </p:blipFill>
        <p:spPr>
          <a:xfrm rot="2353307">
            <a:off x="3546586" y="6014633"/>
            <a:ext cx="819352" cy="151732"/>
          </a:xfrm>
          <a:prstGeom prst="rect">
            <a:avLst/>
          </a:prstGeom>
        </p:spPr>
      </p:pic>
      <p:sp>
        <p:nvSpPr>
          <p:cNvPr id="9" name="TextBox 8"/>
          <p:cNvSpPr txBox="1"/>
          <p:nvPr/>
        </p:nvSpPr>
        <p:spPr>
          <a:xfrm>
            <a:off x="605307" y="656823"/>
            <a:ext cx="10959921" cy="2800767"/>
          </a:xfrm>
          <a:prstGeom prst="rect">
            <a:avLst/>
          </a:prstGeom>
          <a:noFill/>
        </p:spPr>
        <p:txBody>
          <a:bodyPr wrap="square" rtlCol="0">
            <a:spAutoFit/>
          </a:bodyPr>
          <a:lstStyle/>
          <a:p>
            <a:pPr algn="ctr"/>
            <a:r>
              <a:rPr lang="en-US" sz="4400" dirty="0" smtClean="0"/>
              <a:t>Summer Assignment</a:t>
            </a:r>
          </a:p>
          <a:p>
            <a:pPr algn="ctr"/>
            <a:endParaRPr lang="en-US" sz="4400" dirty="0"/>
          </a:p>
          <a:p>
            <a:pPr algn="ctr"/>
            <a:r>
              <a:rPr lang="en-US" sz="4400" dirty="0" smtClean="0"/>
              <a:t>Pick your favorite smart phone app and give a 10-15 min. demonstration</a:t>
            </a:r>
            <a:endParaRPr lang="en-US" sz="4400" dirty="0"/>
          </a:p>
        </p:txBody>
      </p:sp>
    </p:spTree>
    <p:extLst>
      <p:ext uri="{BB962C8B-B14F-4D97-AF65-F5344CB8AC3E}">
        <p14:creationId xmlns:p14="http://schemas.microsoft.com/office/powerpoint/2010/main" val="2698043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77450" y="721217"/>
            <a:ext cx="2114550" cy="2162175"/>
          </a:xfrm>
          <a:prstGeom prst="rect">
            <a:avLst/>
          </a:prstGeom>
        </p:spPr>
      </p:pic>
      <p:sp>
        <p:nvSpPr>
          <p:cNvPr id="2" name="TextBox 1"/>
          <p:cNvSpPr txBox="1"/>
          <p:nvPr/>
        </p:nvSpPr>
        <p:spPr>
          <a:xfrm>
            <a:off x="559558" y="0"/>
            <a:ext cx="10972800" cy="7602081"/>
          </a:xfrm>
          <a:prstGeom prst="rect">
            <a:avLst/>
          </a:prstGeom>
          <a:noFill/>
        </p:spPr>
        <p:txBody>
          <a:bodyPr wrap="square" rtlCol="0">
            <a:spAutoFit/>
          </a:bodyPr>
          <a:lstStyle/>
          <a:p>
            <a:pPr algn="ctr"/>
            <a:r>
              <a:rPr lang="en-US" sz="4400" dirty="0" smtClean="0"/>
              <a:t>Tech Committee - Open Labs &amp; House Calls – Statistics</a:t>
            </a:r>
          </a:p>
          <a:p>
            <a:pPr algn="ctr"/>
            <a:endParaRPr lang="en-US" sz="4400" dirty="0" smtClean="0"/>
          </a:p>
          <a:p>
            <a:r>
              <a:rPr lang="en-US" sz="4400" dirty="0" smtClean="0"/>
              <a:t>1595 tech hours logged</a:t>
            </a:r>
          </a:p>
          <a:p>
            <a:endParaRPr lang="en-US" sz="1200" dirty="0" smtClean="0"/>
          </a:p>
          <a:p>
            <a:r>
              <a:rPr lang="en-US" sz="4400" dirty="0" smtClean="0"/>
              <a:t>15 open lab sessions this season</a:t>
            </a:r>
          </a:p>
          <a:p>
            <a:endParaRPr lang="en-US" sz="1200" dirty="0" smtClean="0"/>
          </a:p>
          <a:p>
            <a:r>
              <a:rPr lang="en-US" sz="4400" dirty="0" smtClean="0"/>
              <a:t>139 club members served</a:t>
            </a:r>
          </a:p>
          <a:p>
            <a:endParaRPr lang="en-US" sz="1200" dirty="0" smtClean="0"/>
          </a:p>
          <a:p>
            <a:r>
              <a:rPr lang="en-US" sz="4400" dirty="0" smtClean="0"/>
              <a:t>At least 12 Windows 7 Computers upgraded to Windows 10</a:t>
            </a:r>
          </a:p>
          <a:p>
            <a:endParaRPr lang="en-US" sz="1200" dirty="0" smtClean="0"/>
          </a:p>
          <a:p>
            <a:r>
              <a:rPr lang="en-US" sz="4400" dirty="0" smtClean="0"/>
              <a:t>217 house calls made</a:t>
            </a:r>
          </a:p>
          <a:p>
            <a:endParaRPr lang="en-US" sz="4400" dirty="0"/>
          </a:p>
        </p:txBody>
      </p:sp>
    </p:spTree>
    <p:extLst>
      <p:ext uri="{BB962C8B-B14F-4D97-AF65-F5344CB8AC3E}">
        <p14:creationId xmlns:p14="http://schemas.microsoft.com/office/powerpoint/2010/main" val="395928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additive="base">
                                        <p:cTn id="3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740" y="-5417"/>
            <a:ext cx="10986448" cy="6863417"/>
          </a:xfrm>
          <a:prstGeom prst="rect">
            <a:avLst/>
          </a:prstGeom>
          <a:noFill/>
        </p:spPr>
        <p:txBody>
          <a:bodyPr wrap="square" rtlCol="0">
            <a:spAutoFit/>
          </a:bodyPr>
          <a:lstStyle/>
          <a:p>
            <a:pPr algn="ctr"/>
            <a:r>
              <a:rPr lang="en-US" sz="4400" dirty="0"/>
              <a:t>Tech Committee - Open </a:t>
            </a:r>
            <a:r>
              <a:rPr lang="en-US" sz="4400" dirty="0" smtClean="0"/>
              <a:t>Labs &amp; House calls – </a:t>
            </a:r>
          </a:p>
          <a:p>
            <a:pPr algn="ctr"/>
            <a:r>
              <a:rPr lang="en-US" sz="4400" dirty="0" smtClean="0"/>
              <a:t>Financial Impact</a:t>
            </a:r>
          </a:p>
          <a:p>
            <a:pPr algn="ctr"/>
            <a:endParaRPr lang="en-US" sz="4400" dirty="0" smtClean="0"/>
          </a:p>
          <a:p>
            <a:r>
              <a:rPr lang="en-US" sz="4400" dirty="0" smtClean="0"/>
              <a:t>Best Buy charges:</a:t>
            </a:r>
          </a:p>
          <a:p>
            <a:r>
              <a:rPr lang="en-US" sz="4400" dirty="0"/>
              <a:t>	</a:t>
            </a:r>
            <a:r>
              <a:rPr lang="en-US" sz="4400" dirty="0" smtClean="0"/>
              <a:t>Best Buy’s smallest documented fee is $40 		for PC tune-up</a:t>
            </a:r>
          </a:p>
          <a:p>
            <a:r>
              <a:rPr lang="en-US" sz="4400" dirty="0"/>
              <a:t>	</a:t>
            </a:r>
            <a:r>
              <a:rPr lang="en-US" sz="4400" dirty="0" smtClean="0"/>
              <a:t>$100 for computer diagnosis and repair</a:t>
            </a:r>
          </a:p>
          <a:p>
            <a:r>
              <a:rPr lang="en-US" sz="4400" dirty="0"/>
              <a:t>	</a:t>
            </a:r>
            <a:r>
              <a:rPr lang="en-US" sz="4400" dirty="0" smtClean="0"/>
              <a:t>$100 for OS installation</a:t>
            </a:r>
          </a:p>
          <a:p>
            <a:r>
              <a:rPr lang="en-US" sz="4400" dirty="0"/>
              <a:t>	</a:t>
            </a:r>
            <a:r>
              <a:rPr lang="en-US" sz="4400" dirty="0" smtClean="0"/>
              <a:t>$80 per house call in addition to their usual 		charge for whatever service is required</a:t>
            </a:r>
            <a:endParaRPr lang="en-US" sz="4400" dirty="0"/>
          </a:p>
        </p:txBody>
      </p:sp>
      <p:pic>
        <p:nvPicPr>
          <p:cNvPr id="3" name="Picture 2"/>
          <p:cNvPicPr>
            <a:picLocks noChangeAspect="1"/>
          </p:cNvPicPr>
          <p:nvPr/>
        </p:nvPicPr>
        <p:blipFill>
          <a:blip r:embed="rId2"/>
          <a:stretch>
            <a:fillRect/>
          </a:stretch>
        </p:blipFill>
        <p:spPr>
          <a:xfrm>
            <a:off x="10077450" y="631065"/>
            <a:ext cx="2114550" cy="2162175"/>
          </a:xfrm>
          <a:prstGeom prst="rect">
            <a:avLst/>
          </a:prstGeom>
        </p:spPr>
      </p:pic>
    </p:spTree>
    <p:extLst>
      <p:ext uri="{BB962C8B-B14F-4D97-AF65-F5344CB8AC3E}">
        <p14:creationId xmlns:p14="http://schemas.microsoft.com/office/powerpoint/2010/main" val="294481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149" y="0"/>
            <a:ext cx="11027392" cy="6186309"/>
          </a:xfrm>
          <a:prstGeom prst="rect">
            <a:avLst/>
          </a:prstGeom>
          <a:noFill/>
        </p:spPr>
        <p:txBody>
          <a:bodyPr wrap="square" rtlCol="0">
            <a:spAutoFit/>
          </a:bodyPr>
          <a:lstStyle/>
          <a:p>
            <a:pPr algn="ctr"/>
            <a:r>
              <a:rPr lang="en-US" sz="4400" dirty="0"/>
              <a:t>Tech Committee - Open </a:t>
            </a:r>
            <a:r>
              <a:rPr lang="en-US" sz="4400" dirty="0" smtClean="0"/>
              <a:t>Labs &amp; House Calls – </a:t>
            </a:r>
          </a:p>
          <a:p>
            <a:pPr algn="ctr"/>
            <a:r>
              <a:rPr lang="en-US" sz="4400" dirty="0" smtClean="0"/>
              <a:t>Club Member Savings</a:t>
            </a:r>
          </a:p>
          <a:p>
            <a:endParaRPr lang="en-US" sz="4400" dirty="0"/>
          </a:p>
          <a:p>
            <a:r>
              <a:rPr lang="en-US" sz="4400" dirty="0" smtClean="0"/>
              <a:t>139 club members X $40 = $5,560</a:t>
            </a:r>
          </a:p>
          <a:p>
            <a:r>
              <a:rPr lang="en-US" sz="4400" dirty="0" smtClean="0"/>
              <a:t>12 OS installations X $100 = $1,200</a:t>
            </a:r>
          </a:p>
          <a:p>
            <a:r>
              <a:rPr lang="en-US" sz="4400" dirty="0" smtClean="0"/>
              <a:t>217 house calls X $120 = $26,040</a:t>
            </a:r>
          </a:p>
          <a:p>
            <a:endParaRPr lang="en-US" sz="4400" dirty="0"/>
          </a:p>
          <a:p>
            <a:r>
              <a:rPr lang="en-US" sz="4400" dirty="0" smtClean="0"/>
              <a:t>Total approximate Savings to Club Members &gt; $32,800</a:t>
            </a:r>
            <a:endParaRPr lang="en-US" sz="4400" dirty="0"/>
          </a:p>
        </p:txBody>
      </p:sp>
      <p:pic>
        <p:nvPicPr>
          <p:cNvPr id="3" name="Picture 2"/>
          <p:cNvPicPr>
            <a:picLocks noChangeAspect="1"/>
          </p:cNvPicPr>
          <p:nvPr/>
        </p:nvPicPr>
        <p:blipFill>
          <a:blip r:embed="rId2"/>
          <a:stretch>
            <a:fillRect/>
          </a:stretch>
        </p:blipFill>
        <p:spPr>
          <a:xfrm>
            <a:off x="10077450" y="746975"/>
            <a:ext cx="2114550" cy="2162175"/>
          </a:xfrm>
          <a:prstGeom prst="rect">
            <a:avLst/>
          </a:prstGeom>
        </p:spPr>
      </p:pic>
    </p:spTree>
    <p:extLst>
      <p:ext uri="{BB962C8B-B14F-4D97-AF65-F5344CB8AC3E}">
        <p14:creationId xmlns:p14="http://schemas.microsoft.com/office/powerpoint/2010/main" val="371994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BD3053A-FCAB-4B3D-B5B4-CBAB4498D38E}"/>
              </a:ext>
            </a:extLst>
          </p:cNvPr>
          <p:cNvSpPr txBox="1"/>
          <p:nvPr/>
        </p:nvSpPr>
        <p:spPr>
          <a:xfrm>
            <a:off x="473675" y="213593"/>
            <a:ext cx="11244649" cy="2800767"/>
          </a:xfrm>
          <a:prstGeom prst="rect">
            <a:avLst/>
          </a:prstGeom>
          <a:noFill/>
        </p:spPr>
        <p:txBody>
          <a:bodyPr wrap="square" rtlCol="0">
            <a:spAutoFit/>
          </a:bodyPr>
          <a:lstStyle/>
          <a:p>
            <a:pPr algn="ctr"/>
            <a:r>
              <a:rPr lang="en-US" sz="4400" dirty="0" smtClean="0"/>
              <a:t>5</a:t>
            </a:r>
            <a:r>
              <a:rPr lang="en-US" sz="4400" baseline="30000" dirty="0" smtClean="0"/>
              <a:t>th</a:t>
            </a:r>
            <a:r>
              <a:rPr lang="en-US" sz="4400" dirty="0" smtClean="0"/>
              <a:t> </a:t>
            </a:r>
            <a:r>
              <a:rPr lang="en-US" sz="4400" dirty="0"/>
              <a:t>Annual Photo Contest</a:t>
            </a:r>
          </a:p>
          <a:p>
            <a:pPr algn="ctr"/>
            <a:endParaRPr lang="en-US" sz="4400" dirty="0"/>
          </a:p>
          <a:p>
            <a:pPr algn="ctr"/>
            <a:r>
              <a:rPr lang="en-US" sz="4400" dirty="0"/>
              <a:t>We, along with the Activity Office,  funded another very successful Photo contest…</a:t>
            </a:r>
          </a:p>
        </p:txBody>
      </p:sp>
      <p:pic>
        <p:nvPicPr>
          <p:cNvPr id="4" name="Picture 3">
            <a:extLst>
              <a:ext uri="{FF2B5EF4-FFF2-40B4-BE49-F238E27FC236}">
                <a16:creationId xmlns="" xmlns:a16="http://schemas.microsoft.com/office/drawing/2014/main" id="{07444229-8A66-45C6-8EFE-BEE685B57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009" y="3094103"/>
            <a:ext cx="2520663" cy="1658331"/>
          </a:xfrm>
          <a:prstGeom prst="rect">
            <a:avLst/>
          </a:prstGeom>
        </p:spPr>
      </p:pic>
      <p:pic>
        <p:nvPicPr>
          <p:cNvPr id="6" name="Picture 5">
            <a:extLst>
              <a:ext uri="{FF2B5EF4-FFF2-40B4-BE49-F238E27FC236}">
                <a16:creationId xmlns="" xmlns:a16="http://schemas.microsoft.com/office/drawing/2014/main" id="{53199C88-C57F-4310-8ED9-45C3D6ABD0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474" y="3094807"/>
            <a:ext cx="2228850" cy="2790825"/>
          </a:xfrm>
          <a:prstGeom prst="rect">
            <a:avLst/>
          </a:prstGeom>
        </p:spPr>
      </p:pic>
      <p:sp>
        <p:nvSpPr>
          <p:cNvPr id="3" name="TextBox 2">
            <a:extLst>
              <a:ext uri="{FF2B5EF4-FFF2-40B4-BE49-F238E27FC236}">
                <a16:creationId xmlns="" xmlns:a16="http://schemas.microsoft.com/office/drawing/2014/main" id="{7B5C57A4-00B0-4EFF-A91F-4C9B914B3686}"/>
              </a:ext>
            </a:extLst>
          </p:cNvPr>
          <p:cNvSpPr txBox="1"/>
          <p:nvPr/>
        </p:nvSpPr>
        <p:spPr>
          <a:xfrm>
            <a:off x="3920023" y="3228940"/>
            <a:ext cx="4880919" cy="3785652"/>
          </a:xfrm>
          <a:prstGeom prst="rect">
            <a:avLst/>
          </a:prstGeom>
          <a:noFill/>
        </p:spPr>
        <p:txBody>
          <a:bodyPr wrap="square" rtlCol="0">
            <a:spAutoFit/>
          </a:bodyPr>
          <a:lstStyle/>
          <a:p>
            <a:pPr algn="ctr"/>
            <a:r>
              <a:rPr lang="en-US" sz="4000" dirty="0" smtClean="0"/>
              <a:t>56 </a:t>
            </a:r>
            <a:r>
              <a:rPr lang="en-US" sz="4000" dirty="0"/>
              <a:t>Photo Entries</a:t>
            </a:r>
          </a:p>
          <a:p>
            <a:pPr algn="ctr"/>
            <a:endParaRPr lang="en-US" sz="4000" dirty="0"/>
          </a:p>
          <a:p>
            <a:pPr algn="ctr"/>
            <a:r>
              <a:rPr lang="en-US" sz="4000" dirty="0"/>
              <a:t>Over </a:t>
            </a:r>
            <a:r>
              <a:rPr lang="en-US" sz="4000" dirty="0" smtClean="0"/>
              <a:t>434 </a:t>
            </a:r>
            <a:r>
              <a:rPr lang="en-US" sz="4000" dirty="0"/>
              <a:t>votes cast</a:t>
            </a:r>
          </a:p>
          <a:p>
            <a:pPr algn="ctr"/>
            <a:endParaRPr lang="en-US" sz="4000" dirty="0"/>
          </a:p>
          <a:p>
            <a:pPr algn="ctr"/>
            <a:r>
              <a:rPr lang="en-US" sz="4000" dirty="0"/>
              <a:t>You can see the results hanging in the annex</a:t>
            </a:r>
          </a:p>
        </p:txBody>
      </p:sp>
    </p:spTree>
    <p:extLst>
      <p:ext uri="{BB962C8B-B14F-4D97-AF65-F5344CB8AC3E}">
        <p14:creationId xmlns:p14="http://schemas.microsoft.com/office/powerpoint/2010/main" val="9840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13676</TotalTime>
  <Words>686</Words>
  <Application>Microsoft Office PowerPoint</Application>
  <PresentationFormat>Widescreen</PresentationFormat>
  <Paragraphs>157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Bradley Hand ITC</vt:lpstr>
      <vt:lpstr>Calibri</vt:lpstr>
      <vt:lpstr>Calibri Light</vt:lpstr>
      <vt:lpstr>Office Theme</vt:lpstr>
      <vt:lpstr>SuperCom Computer Club 2018-2019 Season has come to an 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 Computer Club 2017-2018 Season has come to an end!</dc:title>
  <dc:creator>Richard Heesen</dc:creator>
  <cp:lastModifiedBy>Richard Heesen</cp:lastModifiedBy>
  <cp:revision>64</cp:revision>
  <dcterms:created xsi:type="dcterms:W3CDTF">2018-03-24T17:45:52Z</dcterms:created>
  <dcterms:modified xsi:type="dcterms:W3CDTF">2019-03-29T14:30:30Z</dcterms:modified>
</cp:coreProperties>
</file>